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98" r:id="rId5"/>
    <p:sldId id="283" r:id="rId6"/>
    <p:sldId id="297" r:id="rId7"/>
    <p:sldId id="292" r:id="rId8"/>
    <p:sldId id="309" r:id="rId9"/>
    <p:sldId id="284" r:id="rId10"/>
    <p:sldId id="310" r:id="rId11"/>
    <p:sldId id="317" r:id="rId12"/>
    <p:sldId id="293" r:id="rId13"/>
    <p:sldId id="313" r:id="rId14"/>
    <p:sldId id="294" r:id="rId15"/>
    <p:sldId id="305" r:id="rId16"/>
    <p:sldId id="312" r:id="rId17"/>
    <p:sldId id="302" r:id="rId18"/>
    <p:sldId id="299" r:id="rId19"/>
    <p:sldId id="314" r:id="rId20"/>
    <p:sldId id="311" r:id="rId21"/>
    <p:sldId id="315" r:id="rId22"/>
    <p:sldId id="303" r:id="rId23"/>
    <p:sldId id="316" r:id="rId24"/>
    <p:sldId id="300" r:id="rId25"/>
    <p:sldId id="307" r:id="rId26"/>
    <p:sldId id="296" r:id="rId27"/>
    <p:sldId id="31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_126_189AFFC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Readiness</a:t>
            </a:r>
            <a:r>
              <a:rPr lang="en-US" baseline="0"/>
              <a:t> Assessment Factors</a:t>
            </a:r>
            <a:endParaRPr lang="en-US"/>
          </a:p>
        </c:rich>
      </c:tx>
      <c:layout>
        <c:manualLayout>
          <c:xMode val="edge"/>
          <c:yMode val="edge"/>
          <c:x val="0.152833023880999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Sheet1!$A$2:$A$8</c:f>
              <c:strCache>
                <c:ptCount val="7"/>
                <c:pt idx="0">
                  <c:v>Technical</c:v>
                </c:pt>
                <c:pt idx="1">
                  <c:v>Motivation</c:v>
                </c:pt>
                <c:pt idx="2">
                  <c:v>Acceptance</c:v>
                </c:pt>
                <c:pt idx="3">
                  <c:v>Organization</c:v>
                </c:pt>
                <c:pt idx="4">
                  <c:v>IT Skills</c:v>
                </c:pt>
                <c:pt idx="5">
                  <c:v>Communication</c:v>
                </c:pt>
                <c:pt idx="6">
                  <c:v>Social</c:v>
                </c:pt>
              </c:strCache>
            </c:strRef>
          </c:cat>
          <c:val>
            <c:numRef>
              <c:f>Sheet1!$B$2:$B$8</c:f>
              <c:numCache>
                <c:formatCode>[$$-409]#,##0</c:formatCode>
                <c:ptCount val="7"/>
                <c:pt idx="0">
                  <c:v>46</c:v>
                </c:pt>
                <c:pt idx="1">
                  <c:v>37</c:v>
                </c:pt>
                <c:pt idx="2">
                  <c:v>29</c:v>
                </c:pt>
                <c:pt idx="3">
                  <c:v>21</c:v>
                </c:pt>
                <c:pt idx="4">
                  <c:v>18</c:v>
                </c:pt>
                <c:pt idx="5">
                  <c:v>24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91957288"/>
        <c:axId val="300816816"/>
      </c:barChart>
      <c:catAx>
        <c:axId val="49195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16816"/>
        <c:crosses val="autoZero"/>
        <c:auto val="1"/>
        <c:lblAlgn val="ctr"/>
        <c:lblOffset val="100"/>
        <c:noMultiLvlLbl val="0"/>
      </c:catAx>
      <c:valAx>
        <c:axId val="3008168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95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2019/03/31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2019/03/31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246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715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169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/>
              <a:t>Click to edit presentation title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/>
              <a:t>Click to edit presentation title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ZA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/>
              <a:t>Insert or Drag and Drop </a:t>
            </a:r>
            <a:br>
              <a:rPr lang="en-ZA"/>
            </a:br>
            <a:r>
              <a:rPr lang="en-ZA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ZA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/>
              <a:t>Insert or Drag and Drop </a:t>
            </a:r>
            <a:br>
              <a:rPr lang="en-ZA"/>
            </a:br>
            <a:r>
              <a:rPr lang="en-ZA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ZA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Edit page title</a:t>
            </a:r>
            <a:endParaRPr lang="en-ZA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page title</a:t>
            </a:r>
            <a:endParaRPr lang="en-ZA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ZA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Enter your caption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/>
              <a:t>Thank You</a:t>
            </a:r>
            <a:endParaRPr lang="en-ZA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Full Name</a:t>
            </a:r>
            <a:endParaRPr lang="en-ZA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Phone Number</a:t>
            </a:r>
            <a:endParaRPr lang="en-ZA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Email or Social Media Handle</a:t>
            </a:r>
            <a:endParaRPr lang="en-ZA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Company Website</a:t>
            </a:r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page title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ZA" sz="2500" b="1" i="0" spc="-100" baseline="0">
                <a:solidFill>
                  <a:schemeClr val="accent1"/>
                </a:solidFill>
                <a:latin typeface="+mj-lt"/>
              </a:rPr>
              <a:t>TREY</a:t>
            </a:r>
            <a:r>
              <a:rPr lang="en-ZA" sz="1600" b="1" i="0" spc="-100" baseline="0">
                <a:solidFill>
                  <a:schemeClr val="accent1"/>
                </a:solidFill>
                <a:latin typeface="+mj-lt"/>
              </a:rPr>
              <a:t> </a:t>
            </a:r>
            <a:br>
              <a:rPr lang="en-ZA" sz="1600" b="1" i="0" spc="-100" baseline="0">
                <a:solidFill>
                  <a:schemeClr val="accent1"/>
                </a:solidFill>
                <a:latin typeface="+mj-lt"/>
              </a:rPr>
            </a:br>
            <a:r>
              <a:rPr lang="en-ZA" sz="1200" b="0" i="0" spc="14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svg"/><Relationship Id="rId11" Type="http://schemas.openxmlformats.org/officeDocument/2006/relationships/image" Target="../media/image8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healthcommission.ca/sites/default/files/2018-09/E_Mental_Health_Implementation_Toolkit_2018_eng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implementationscience.biomedcentral.com/articles/10.1186/s13012-017-0608-6" TargetMode="External"/><Relationship Id="rId4" Type="http://schemas.openxmlformats.org/officeDocument/2006/relationships/hyperlink" Target="https://www.ncbi.nlm.nih.gov/pmc/articles/PMC545508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16"/>
            <a:ext cx="9780588" cy="652039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/>
          <a:lstStyle/>
          <a:p>
            <a:r>
              <a:rPr lang="en-ZA"/>
              <a:t>Moving </a:t>
            </a:r>
            <a:r>
              <a:rPr lang="en-ZA" err="1"/>
              <a:t>eMental</a:t>
            </a:r>
            <a:r>
              <a:rPr lang="en-ZA"/>
              <a:t> Health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/>
          <a:lstStyle/>
          <a:p>
            <a:r>
              <a:rPr lang="en-ZA"/>
              <a:t>Best and Wise Practices from the Implementation Toolkit 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099" y="2678312"/>
            <a:ext cx="4182341" cy="3564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MENTIMETER AUDIENCE POLL #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9816900" cy="3653066"/>
          </a:xfrm>
        </p:spPr>
        <p:txBody>
          <a:bodyPr/>
          <a:lstStyle/>
          <a:p>
            <a:r>
              <a:rPr lang="en-ZA"/>
              <a:t>In what aspect is your organization MOST ready to implement </a:t>
            </a:r>
            <a:r>
              <a:rPr lang="en-ZA" err="1"/>
              <a:t>eMH</a:t>
            </a:r>
            <a:r>
              <a:rPr lang="en-ZA"/>
              <a:t>?</a:t>
            </a:r>
          </a:p>
          <a:p>
            <a:endParaRPr lang="en-ZA"/>
          </a:p>
          <a:p>
            <a:pPr marL="457200" indent="-457200">
              <a:buFont typeface="+mj-lt"/>
              <a:buAutoNum type="arabicPeriod"/>
            </a:pPr>
            <a:r>
              <a:rPr lang="en-ZA"/>
              <a:t>Clinician comfort level with </a:t>
            </a:r>
            <a:r>
              <a:rPr lang="en-ZA" err="1"/>
              <a:t>eMH</a:t>
            </a:r>
            <a:r>
              <a:rPr lang="en-ZA"/>
              <a:t> tools</a:t>
            </a:r>
          </a:p>
          <a:p>
            <a:pPr marL="457200" indent="-457200">
              <a:buFont typeface="+mj-lt"/>
              <a:buAutoNum type="arabicPeriod"/>
            </a:pPr>
            <a:r>
              <a:rPr lang="en-ZA"/>
              <a:t>Technical infrastructure (devices, connectivity)</a:t>
            </a:r>
          </a:p>
          <a:p>
            <a:pPr marL="457200" indent="-457200">
              <a:buFont typeface="+mj-lt"/>
              <a:buAutoNum type="arabicPeriod"/>
            </a:pPr>
            <a:r>
              <a:rPr lang="en-ZA"/>
              <a:t>Patient interest or demand</a:t>
            </a:r>
          </a:p>
          <a:p>
            <a:pPr marL="457200" indent="-457200">
              <a:buFont typeface="+mj-lt"/>
              <a:buAutoNum type="arabicPeriod"/>
            </a:pPr>
            <a:r>
              <a:rPr lang="en-ZA"/>
              <a:t>Organizational culture and policy mandate</a:t>
            </a:r>
          </a:p>
          <a:p>
            <a:pPr marL="457200" indent="-457200">
              <a:buFont typeface="+mj-lt"/>
              <a:buAutoNum type="arabicPeriod"/>
            </a:pPr>
            <a:endParaRPr lang="en-ZA"/>
          </a:p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0" y="6388787"/>
            <a:ext cx="107908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6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err="1"/>
              <a:t>eMH</a:t>
            </a:r>
            <a:r>
              <a:rPr lang="en-ZA"/>
              <a:t> Roadmap: Readiness (you + patients + organization)</a:t>
            </a:r>
          </a:p>
        </p:txBody>
      </p:sp>
      <p:graphicFrame>
        <p:nvGraphicFramePr>
          <p:cNvPr id="4" name="Chart 3" title="Gross Revenue Placeholder Chart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291704"/>
              </p:ext>
            </p:extLst>
          </p:nvPr>
        </p:nvGraphicFramePr>
        <p:xfrm>
          <a:off x="2717006" y="1034200"/>
          <a:ext cx="6184900" cy="449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533400" y="5904879"/>
            <a:ext cx="10552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/>
              <a:t>Yusif</a:t>
            </a:r>
            <a:r>
              <a:rPr lang="en-US" sz="1000"/>
              <a:t>, </a:t>
            </a:r>
            <a:r>
              <a:rPr lang="en-US" sz="1000" err="1"/>
              <a:t>Hafeez-Baig</a:t>
            </a:r>
            <a:r>
              <a:rPr lang="en-US" sz="1000"/>
              <a:t> &amp; Soar, 2017. e-Health readiness assessment factors and measuring tools: A systematic review. International Journal of Medical Informatics, 107, pp.56–64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857" y="6371351"/>
            <a:ext cx="1079086" cy="414564"/>
          </a:xfrm>
          <a:prstGeom prst="rect">
            <a:avLst/>
          </a:prstGeom>
        </p:spPr>
      </p:pic>
      <p:sp>
        <p:nvSpPr>
          <p:cNvPr id="13" name="Donut 12"/>
          <p:cNvSpPr/>
          <p:nvPr/>
        </p:nvSpPr>
        <p:spPr>
          <a:xfrm>
            <a:off x="2573842" y="2597400"/>
            <a:ext cx="3074194" cy="3119689"/>
          </a:xfrm>
          <a:prstGeom prst="donut">
            <a:avLst>
              <a:gd name="adj" fmla="val 25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Toolkit Scenario 1: </a:t>
            </a:r>
            <a:r>
              <a:rPr lang="en-US" err="1"/>
              <a:t>eMH</a:t>
            </a:r>
            <a:r>
              <a:rPr lang="en-US"/>
              <a:t> Readiness Assessment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12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592"/>
          <a:stretch/>
        </p:blipFill>
        <p:spPr>
          <a:xfrm>
            <a:off x="9034374" y="1343040"/>
            <a:ext cx="2725626" cy="307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957" y="6380069"/>
            <a:ext cx="1079086" cy="414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210202"/>
            <a:ext cx="8602374" cy="4679250"/>
          </a:xfrm>
        </p:spPr>
        <p:txBody>
          <a:bodyPr/>
          <a:lstStyle/>
          <a:p>
            <a:r>
              <a:rPr lang="en-US"/>
              <a:t>Pockets of funding &gt; research, surplus, demo and pilot projects, charitable donations/endowments, networks and collaborations</a:t>
            </a:r>
          </a:p>
          <a:p>
            <a:r>
              <a:rPr lang="en-US"/>
              <a:t>New funding tied to eHealth innovation</a:t>
            </a:r>
          </a:p>
          <a:p>
            <a:r>
              <a:rPr lang="en-US"/>
              <a:t>No broad eHealth (forget </a:t>
            </a:r>
            <a:r>
              <a:rPr lang="en-US" err="1"/>
              <a:t>eMH</a:t>
            </a:r>
            <a:r>
              <a:rPr lang="en-US"/>
              <a:t>) strategic plan or policy mandate</a:t>
            </a:r>
          </a:p>
          <a:p>
            <a:r>
              <a:rPr lang="en-US"/>
              <a:t>Lack of common language around </a:t>
            </a:r>
            <a:r>
              <a:rPr lang="en-US" err="1"/>
              <a:t>eMH</a:t>
            </a:r>
            <a:endParaRPr lang="en-US"/>
          </a:p>
          <a:p>
            <a:r>
              <a:rPr lang="en-US"/>
              <a:t>A political history of start an stop/ fragmented momentum</a:t>
            </a:r>
          </a:p>
          <a:p>
            <a:endParaRPr lang="en-US"/>
          </a:p>
          <a:p>
            <a:pPr marL="0" indent="0">
              <a:buNone/>
            </a:pPr>
            <a:r>
              <a:rPr lang="en-US" b="1"/>
              <a:t>Nova Scotia Health Authority and IWK Health Centre</a:t>
            </a:r>
          </a:p>
          <a:p>
            <a:r>
              <a:rPr lang="en-US"/>
              <a:t>15min survey – managers, leaders, clinicians, administrative and clerical staff</a:t>
            </a:r>
          </a:p>
          <a:p>
            <a:r>
              <a:rPr lang="en-US"/>
              <a:t>Expectations, values, comfort level, prior training, preferred training strategies, tools they currently use</a:t>
            </a:r>
          </a:p>
          <a:p>
            <a:r>
              <a:rPr lang="en-US">
                <a:sym typeface="Wingdings" panose="05000000000000000000" pitchFamily="2" charset="2"/>
              </a:rPr>
              <a:t>Transparency- shared through  geography-based town hall meetings, steering group, senior leadership meetings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24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Toolkit Scenario 2: Community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487" y="943465"/>
            <a:ext cx="11339513" cy="360000"/>
          </a:xfrm>
        </p:spPr>
        <p:txBody>
          <a:bodyPr/>
          <a:lstStyle/>
          <a:p>
            <a:r>
              <a:rPr lang="en-ZA"/>
              <a:t>Evergreen planning: continuous updating on intervention maturity, evidence-base, public preference, equity, ROI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13</a:t>
            </a:fld>
            <a:endParaRPr lang="en-Z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7670600" cy="36530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/>
              <a:t>Mental health system administrators (all levels)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/>
              <a:t>Clinicians (primary care, specialized)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/>
              <a:t>Patients, caregivers, family members, youth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/>
              <a:t>Researchers and research focused agencies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/>
              <a:t>Community (not-for profit, NGOs,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/>
              <a:t>Mental Health and Addictions advocacy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/>
              <a:t>Online portals and websites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/>
              <a:t>Industry and commercial organizations</a:t>
            </a:r>
          </a:p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243" y="2442934"/>
            <a:ext cx="2997200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0" y="6388787"/>
            <a:ext cx="1079086" cy="414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000" y="1503867"/>
            <a:ext cx="1100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Best Brains Priority Project </a:t>
            </a:r>
            <a:r>
              <a:rPr lang="en-US" sz="2000" b="1"/>
              <a:t>(4 Co-leads: Policy, Research, Patient Advisors &amp; Administration)</a:t>
            </a:r>
          </a:p>
        </p:txBody>
      </p:sp>
    </p:spTree>
    <p:extLst>
      <p:ext uri="{BB962C8B-B14F-4D97-AF65-F5344CB8AC3E}">
        <p14:creationId xmlns:p14="http://schemas.microsoft.com/office/powerpoint/2010/main" val="215450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err="1"/>
              <a:t>eMH</a:t>
            </a:r>
            <a:r>
              <a:rPr lang="en-ZA"/>
              <a:t> Asset Mapping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487" y="943465"/>
            <a:ext cx="11339513" cy="360000"/>
          </a:xfrm>
        </p:spPr>
        <p:txBody>
          <a:bodyPr/>
          <a:lstStyle/>
          <a:p>
            <a:r>
              <a:rPr lang="en-ZA"/>
              <a:t>What does purposeful and appropriate use of digital tools look like now? What gaps do you need to address?</a:t>
            </a:r>
          </a:p>
        </p:txBody>
      </p:sp>
      <p:cxnSp>
        <p:nvCxnSpPr>
          <p:cNvPr id="11" name="Straight Connector 10" descr="Slide divider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14</a:t>
            </a:fld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297" y="1331405"/>
            <a:ext cx="8049260" cy="4474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300" y="5750872"/>
            <a:ext cx="9664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@ Dr. Peter Cornish www.steppedcaretwopoint0.ca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557" y="6388787"/>
            <a:ext cx="107908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1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/>
              <a:t>Digital Planning and Advocacy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5700" y="4021860"/>
            <a:ext cx="5956300" cy="1210540"/>
          </a:xfrm>
        </p:spPr>
        <p:txBody>
          <a:bodyPr/>
          <a:lstStyle/>
          <a:p>
            <a:r>
              <a:rPr lang="en-ZA"/>
              <a:t>Where to find support for implementation?</a:t>
            </a:r>
          </a:p>
          <a:p>
            <a:r>
              <a:rPr lang="en-ZA"/>
              <a:t>How do you launch a new </a:t>
            </a:r>
            <a:r>
              <a:rPr lang="en-ZA" err="1"/>
              <a:t>eMental</a:t>
            </a:r>
            <a:r>
              <a:rPr lang="en-ZA"/>
              <a:t> health service?</a:t>
            </a:r>
          </a:p>
          <a:p>
            <a:r>
              <a:rPr lang="en-ZA"/>
              <a:t>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15</a:t>
            </a:fld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751" y="6378984"/>
            <a:ext cx="107908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63" y="2810978"/>
            <a:ext cx="4188315" cy="3560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MENTIMETER AUDIENCE POLL #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16</a:t>
            </a:fld>
            <a:endParaRPr lang="en-Z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10010864" cy="3653066"/>
          </a:xfrm>
        </p:spPr>
        <p:txBody>
          <a:bodyPr/>
          <a:lstStyle/>
          <a:p>
            <a:r>
              <a:rPr lang="en-ZA"/>
              <a:t>Which implementation phase is your organization best prepared for?</a:t>
            </a:r>
          </a:p>
          <a:p>
            <a:endParaRPr lang="en-ZA"/>
          </a:p>
          <a:p>
            <a:pPr marL="457200" indent="-457200">
              <a:buFont typeface="+mj-lt"/>
              <a:buAutoNum type="arabicPeriod"/>
            </a:pPr>
            <a:r>
              <a:rPr lang="en-ZA"/>
              <a:t>Readiness/Prelaunch </a:t>
            </a:r>
          </a:p>
          <a:p>
            <a:pPr marL="457200" indent="-457200">
              <a:buFont typeface="+mj-lt"/>
              <a:buAutoNum type="arabicPeriod"/>
            </a:pPr>
            <a:r>
              <a:rPr lang="en-ZA"/>
              <a:t>Going live/Rollout</a:t>
            </a:r>
          </a:p>
          <a:p>
            <a:pPr marL="457200" indent="-457200">
              <a:buFont typeface="+mj-lt"/>
              <a:buAutoNum type="arabicPeriod"/>
            </a:pPr>
            <a:r>
              <a:rPr lang="en-ZA"/>
              <a:t>Post-Launch/Evaluation/Sustaining</a:t>
            </a:r>
          </a:p>
          <a:p>
            <a:pPr marL="457200" indent="-457200">
              <a:buFont typeface="+mj-lt"/>
              <a:buAutoNum type="arabicPeriod"/>
            </a:pPr>
            <a:endParaRPr lang="en-ZA"/>
          </a:p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0" y="6388787"/>
            <a:ext cx="107908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1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Implementation Planning Canvas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487" y="943465"/>
            <a:ext cx="11339513" cy="360000"/>
          </a:xfrm>
        </p:spPr>
        <p:txBody>
          <a:bodyPr/>
          <a:lstStyle/>
          <a:p>
            <a:r>
              <a:rPr lang="en-ZA"/>
              <a:t>Work through proposed implementation projects systematically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17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0" y="6388787"/>
            <a:ext cx="1079086" cy="414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20" y="1574905"/>
            <a:ext cx="7754432" cy="4525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581" y="3293918"/>
            <a:ext cx="2236295" cy="226729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886107" y="3912563"/>
            <a:ext cx="1423554" cy="10598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2000" y="2597727"/>
            <a:ext cx="303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999" y="2400458"/>
            <a:ext cx="3033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Strengths-based planning</a:t>
            </a:r>
          </a:p>
          <a:p>
            <a:r>
              <a:rPr lang="en-US"/>
              <a:t>Community engagement</a:t>
            </a:r>
          </a:p>
          <a:p>
            <a:r>
              <a:rPr lang="en-US"/>
              <a:t>Communicating 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326" y="3954998"/>
            <a:ext cx="1098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Narrow Problem Focus</a:t>
            </a:r>
          </a:p>
        </p:txBody>
      </p:sp>
    </p:spTree>
    <p:extLst>
      <p:ext uri="{BB962C8B-B14F-4D97-AF65-F5344CB8AC3E}">
        <p14:creationId xmlns:p14="http://schemas.microsoft.com/office/powerpoint/2010/main" val="412966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Toolkit Scenario 3: Professional Development for </a:t>
            </a:r>
            <a:r>
              <a:rPr lang="en-US" err="1"/>
              <a:t>eMH</a:t>
            </a: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5133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deployment of e-mental health technology has outstripped discussions around the skills and competencies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18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857" y="6388787"/>
            <a:ext cx="1079086" cy="414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58" y="1559333"/>
            <a:ext cx="6963542" cy="4829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289" y="1587473"/>
            <a:ext cx="49011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College of Family Physicians Canada  +  </a:t>
            </a:r>
          </a:p>
          <a:p>
            <a:r>
              <a:rPr lang="en-US"/>
              <a:t>Centre for Research in Family Health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Physicians “</a:t>
            </a:r>
            <a:r>
              <a:rPr lang="en-US" err="1"/>
              <a:t>eprescribing</a:t>
            </a:r>
            <a:r>
              <a:rPr lang="en-US"/>
              <a:t>” </a:t>
            </a:r>
            <a:r>
              <a:rPr lang="en-US" err="1"/>
              <a:t>behavioural</a:t>
            </a:r>
            <a:r>
              <a:rPr lang="en-US"/>
              <a:t> health apps (mild-moderate)  insomnia, </a:t>
            </a:r>
            <a:r>
              <a:rPr lang="en-US" err="1"/>
              <a:t>deprescribing</a:t>
            </a:r>
            <a:r>
              <a:rPr lang="en-US"/>
              <a:t> sleep medication, anxiety, depression, caregivers of persons                     </a:t>
            </a:r>
          </a:p>
          <a:p>
            <a:r>
              <a:rPr lang="en-US"/>
              <a:t>      with dementia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Non-specialist mental health care providers need guidance about WHEN </a:t>
            </a:r>
            <a:r>
              <a:rPr lang="en-US" err="1"/>
              <a:t>eMH</a:t>
            </a:r>
            <a:r>
              <a:rPr lang="en-US"/>
              <a:t> tools are appropriate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Initiating </a:t>
            </a:r>
            <a:r>
              <a:rPr lang="en-US" err="1"/>
              <a:t>eMH</a:t>
            </a:r>
            <a:r>
              <a:rPr lang="en-US"/>
              <a:t> conversations, basics on privacy and safety, evidence-based online resources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0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Community of  Practice –Normalizing </a:t>
            </a:r>
            <a:r>
              <a:rPr lang="en-ZA" err="1"/>
              <a:t>eMH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487" y="943465"/>
            <a:ext cx="11339513" cy="360000"/>
          </a:xfrm>
        </p:spPr>
        <p:txBody>
          <a:bodyPr/>
          <a:lstStyle/>
          <a:p>
            <a:r>
              <a:rPr lang="en-ZA"/>
              <a:t>Building an </a:t>
            </a:r>
            <a:r>
              <a:rPr lang="en-ZA" err="1"/>
              <a:t>eMH</a:t>
            </a:r>
            <a:r>
              <a:rPr lang="en-ZA"/>
              <a:t> community of practice from novice to expert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19</a:t>
            </a:fld>
            <a:endParaRPr lang="en-Z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7670600" cy="36530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/>
              <a:t>Community-based adult education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/>
              <a:t>Online courses and 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/>
              <a:t>Private tutor or teacher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/>
              <a:t>Reverse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/>
              <a:t>Seminars and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/>
              <a:t>Evidence-based publications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/>
              <a:t>Conference and professional associations</a:t>
            </a:r>
          </a:p>
          <a:p>
            <a:endParaRPr lang="en-ZA"/>
          </a:p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00" y="2442934"/>
            <a:ext cx="2997200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0" y="6388787"/>
            <a:ext cx="107908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908" y="3474027"/>
            <a:ext cx="5672285" cy="2445500"/>
          </a:xfrm>
        </p:spPr>
        <p:txBody>
          <a:bodyPr/>
          <a:lstStyle/>
          <a:p>
            <a:pPr marL="0" indent="0">
              <a:buNone/>
            </a:pPr>
            <a:r>
              <a:rPr lang="en-ZA"/>
              <a:t>Funding Provided by:</a:t>
            </a:r>
          </a:p>
          <a:p>
            <a:r>
              <a:rPr lang="en-ZA"/>
              <a:t>Mental Health Commission of Canada</a:t>
            </a:r>
          </a:p>
          <a:p>
            <a:r>
              <a:rPr lang="en-ZA"/>
              <a:t>Canadian Institutes of Health Research</a:t>
            </a:r>
          </a:p>
          <a:p>
            <a:r>
              <a:rPr lang="en-ZA"/>
              <a:t>IWK Health Centre</a:t>
            </a:r>
          </a:p>
          <a:p>
            <a:endParaRPr lang="en-ZA"/>
          </a:p>
          <a:p>
            <a:pPr marL="0" indent="0">
              <a:buNone/>
            </a:pPr>
            <a:r>
              <a:rPr lang="en-ZA">
                <a:solidFill>
                  <a:srgbClr val="002060"/>
                </a:solidFill>
              </a:rPr>
              <a:t>Projects Informing this Presentation:</a:t>
            </a:r>
          </a:p>
          <a:p>
            <a:r>
              <a:rPr lang="en-ZA">
                <a:solidFill>
                  <a:srgbClr val="002060"/>
                </a:solidFill>
              </a:rPr>
              <a:t>Evidence Synthesis and Reviews</a:t>
            </a:r>
          </a:p>
          <a:p>
            <a:r>
              <a:rPr lang="en-ZA">
                <a:solidFill>
                  <a:srgbClr val="002060"/>
                </a:solidFill>
              </a:rPr>
              <a:t>Implementation Toolkit</a:t>
            </a:r>
          </a:p>
          <a:p>
            <a:r>
              <a:rPr lang="en-ZA" err="1">
                <a:solidFill>
                  <a:srgbClr val="002060"/>
                </a:solidFill>
              </a:rPr>
              <a:t>eMH</a:t>
            </a:r>
            <a:r>
              <a:rPr lang="en-ZA">
                <a:solidFill>
                  <a:srgbClr val="002060"/>
                </a:solidFill>
              </a:rPr>
              <a:t> Key-Informant Studies </a:t>
            </a:r>
          </a:p>
          <a:p>
            <a:r>
              <a:rPr lang="en-ZA">
                <a:solidFill>
                  <a:srgbClr val="002060"/>
                </a:solidFill>
              </a:rPr>
              <a:t>Randomized Controlled Trials (</a:t>
            </a:r>
            <a:r>
              <a:rPr lang="en-ZA" err="1">
                <a:solidFill>
                  <a:srgbClr val="002060"/>
                </a:solidFill>
              </a:rPr>
              <a:t>iCBT</a:t>
            </a:r>
            <a:r>
              <a:rPr lang="en-ZA">
                <a:solidFill>
                  <a:srgbClr val="002060"/>
                </a:solidFill>
              </a:rPr>
              <a:t>, apps)</a:t>
            </a:r>
          </a:p>
          <a:p>
            <a:r>
              <a:rPr lang="en-ZA">
                <a:solidFill>
                  <a:srgbClr val="002060"/>
                </a:solidFill>
              </a:rPr>
              <a:t>Design and Evaluation of Digital Interventions</a:t>
            </a:r>
          </a:p>
          <a:p>
            <a:endParaRPr lang="en-ZA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82" y="0"/>
            <a:ext cx="5572718" cy="6388870"/>
          </a:xfrm>
        </p:spPr>
      </p:pic>
      <p:sp>
        <p:nvSpPr>
          <p:cNvPr id="20" name="Rectangle 19" descr="Accent 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737" y="3802899"/>
            <a:ext cx="5081153" cy="985000"/>
          </a:xfrm>
        </p:spPr>
        <p:txBody>
          <a:bodyPr/>
          <a:lstStyle/>
          <a:p>
            <a:r>
              <a:rPr lang="en-ZA"/>
              <a:t>About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30737" y="4787900"/>
            <a:ext cx="5081154" cy="10310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ZA" sz="1400"/>
              <a:t>Health Outcomes Scientist </a:t>
            </a:r>
          </a:p>
          <a:p>
            <a:pPr>
              <a:spcBef>
                <a:spcPts val="0"/>
              </a:spcBef>
            </a:pPr>
            <a:r>
              <a:rPr lang="en-ZA" sz="1400"/>
              <a:t>(PhD Ed Tech/ Fellowship Psych)</a:t>
            </a:r>
          </a:p>
          <a:p>
            <a:pPr>
              <a:spcBef>
                <a:spcPts val="0"/>
              </a:spcBef>
            </a:pPr>
            <a:r>
              <a:rPr lang="en-ZA" sz="1400"/>
              <a:t>Affiliated Scientist at the IWK Health Centre &amp; </a:t>
            </a:r>
          </a:p>
          <a:p>
            <a:pPr>
              <a:spcBef>
                <a:spcPts val="0"/>
              </a:spcBef>
            </a:pPr>
            <a:r>
              <a:rPr lang="en-ZA" sz="1400"/>
              <a:t>Maritime Patient-Oriented Research Support Unit </a:t>
            </a:r>
          </a:p>
          <a:p>
            <a:pPr>
              <a:spcBef>
                <a:spcPts val="0"/>
              </a:spcBef>
            </a:pPr>
            <a:endParaRPr lang="en-ZA" sz="9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64575"/>
          <a:stretch/>
        </p:blipFill>
        <p:spPr>
          <a:xfrm>
            <a:off x="1914896" y="384189"/>
            <a:ext cx="943806" cy="810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08" y="230460"/>
            <a:ext cx="1118323" cy="11183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337800" y="6388870"/>
            <a:ext cx="1079500" cy="4144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049" y="384189"/>
            <a:ext cx="1694936" cy="64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17" y="558024"/>
            <a:ext cx="1780032" cy="6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Leading Implementation Projects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7826" y="1228010"/>
            <a:ext cx="4566229" cy="4779330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Making </a:t>
            </a:r>
            <a:r>
              <a:rPr lang="en-US" sz="2400" b="1" err="1"/>
              <a:t>eMH</a:t>
            </a:r>
            <a:r>
              <a:rPr lang="en-US" sz="2400" b="1"/>
              <a:t> Policy Visible</a:t>
            </a:r>
          </a:p>
          <a:p>
            <a:pPr marL="0" indent="0">
              <a:buNone/>
            </a:pPr>
            <a:endParaRPr lang="en-US" sz="1000" b="1"/>
          </a:p>
          <a:p>
            <a:r>
              <a:rPr lang="en-US" sz="2400"/>
              <a:t>A compelling and realistic vision (public + organizational)</a:t>
            </a:r>
          </a:p>
          <a:p>
            <a:r>
              <a:rPr lang="en-US" sz="2400"/>
              <a:t>Challenge outdated assumptions</a:t>
            </a:r>
          </a:p>
          <a:p>
            <a:r>
              <a:rPr lang="en-US" sz="2400"/>
              <a:t>Give credit where it is due</a:t>
            </a:r>
          </a:p>
          <a:p>
            <a:r>
              <a:rPr lang="en-US" sz="2400"/>
              <a:t>Policy experimentation</a:t>
            </a:r>
          </a:p>
          <a:p>
            <a:r>
              <a:rPr lang="en-US" sz="2400"/>
              <a:t>Accountability and mandate</a:t>
            </a:r>
          </a:p>
          <a:p>
            <a:endParaRPr lang="en-US" sz="2400" b="1"/>
          </a:p>
          <a:p>
            <a:pPr marL="0" indent="0">
              <a:buNone/>
            </a:pPr>
            <a:r>
              <a:rPr lang="en-US" sz="2400" b="1"/>
              <a:t>*Coming Soon </a:t>
            </a:r>
          </a:p>
          <a:p>
            <a:pPr marL="0" indent="0">
              <a:buNone/>
            </a:pPr>
            <a:r>
              <a:rPr lang="en-US" b="1" err="1"/>
              <a:t>eMH</a:t>
            </a:r>
            <a:r>
              <a:rPr lang="en-US" b="1"/>
              <a:t> FAQS for Leaders</a:t>
            </a:r>
          </a:p>
          <a:p>
            <a:pPr marL="0" indent="0">
              <a:buNone/>
            </a:pPr>
            <a:r>
              <a:rPr lang="en-US" b="1"/>
              <a:t>Practice- focused case scenarios</a:t>
            </a:r>
          </a:p>
          <a:p>
            <a:pPr marL="0" indent="0">
              <a:buNone/>
            </a:pPr>
            <a:endParaRPr lang="en-US" sz="2400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20</a:t>
            </a:fld>
            <a:endParaRPr lang="en-Z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357" y="6393366"/>
            <a:ext cx="1079086" cy="414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804" y="864000"/>
            <a:ext cx="6012588" cy="426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47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07" y="0"/>
            <a:ext cx="9566593" cy="63713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5615100" cy="1958400"/>
          </a:xfrm>
        </p:spPr>
        <p:txBody>
          <a:bodyPr/>
          <a:lstStyle/>
          <a:p>
            <a:r>
              <a:rPr lang="en-ZA"/>
              <a:t>The Future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5613400" cy="1100565"/>
          </a:xfrm>
        </p:spPr>
        <p:txBody>
          <a:bodyPr/>
          <a:lstStyle/>
          <a:p>
            <a:r>
              <a:rPr lang="en-ZA"/>
              <a:t>If we were to build an Implementation Toolkit 2.0 where would it take us?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21</a:t>
            </a:fld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257" y="6380069"/>
            <a:ext cx="107908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83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777" y="2100509"/>
            <a:ext cx="4762723" cy="267903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Directions and Implementation Conversations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/>
              <a:t>Power and Vulnerability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09747" y="1511476"/>
            <a:ext cx="3600450" cy="4679249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Professional Identity</a:t>
            </a:r>
          </a:p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/>
              <a:t>Sense of Connection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22</a:t>
            </a:fld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778" r="15370"/>
          <a:stretch/>
        </p:blipFill>
        <p:spPr>
          <a:xfrm>
            <a:off x="794088" y="2284660"/>
            <a:ext cx="4006512" cy="3058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2768599"/>
            <a:ext cx="4577644" cy="2574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357" y="6393366"/>
            <a:ext cx="107908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2174"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7300" y="2798354"/>
            <a:ext cx="4584700" cy="1013684"/>
          </a:xfrm>
        </p:spPr>
        <p:txBody>
          <a:bodyPr/>
          <a:lstStyle/>
          <a:p>
            <a:r>
              <a:rPr lang="en-ZA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07300" y="3957705"/>
            <a:ext cx="3761242" cy="397398"/>
          </a:xfrm>
        </p:spPr>
        <p:txBody>
          <a:bodyPr/>
          <a:lstStyle/>
          <a:p>
            <a:r>
              <a:rPr lang="en-ZA"/>
              <a:t>Lori Wozney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07300" y="4306722"/>
            <a:ext cx="3761242" cy="349016"/>
          </a:xfrm>
        </p:spPr>
        <p:txBody>
          <a:bodyPr/>
          <a:lstStyle/>
          <a:p>
            <a:r>
              <a:rPr lang="en-ZA"/>
              <a:t>+902-471-5463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07300" y="4655738"/>
            <a:ext cx="3761242" cy="349018"/>
          </a:xfrm>
        </p:spPr>
        <p:txBody>
          <a:bodyPr/>
          <a:lstStyle/>
          <a:p>
            <a:r>
              <a:rPr lang="en-ZA"/>
              <a:t>Lori.Wozney@nshealth.ca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07300" y="5004756"/>
            <a:ext cx="3761242" cy="13665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ZA"/>
              <a:t>Nova Scotia Health Authority </a:t>
            </a:r>
          </a:p>
          <a:p>
            <a:pPr>
              <a:spcBef>
                <a:spcPts val="0"/>
              </a:spcBef>
            </a:pPr>
            <a:r>
              <a:rPr lang="en-ZA"/>
              <a:t>Mental Health and Addictions </a:t>
            </a:r>
          </a:p>
          <a:p>
            <a:pPr>
              <a:spcBef>
                <a:spcPts val="0"/>
              </a:spcBef>
            </a:pPr>
            <a:r>
              <a:rPr lang="en-ZA"/>
              <a:t>Policy and Planning</a:t>
            </a:r>
          </a:p>
          <a:p>
            <a:pPr>
              <a:spcBef>
                <a:spcPts val="0"/>
              </a:spcBef>
            </a:pPr>
            <a:endParaRPr lang="en-ZA"/>
          </a:p>
          <a:p>
            <a:pPr>
              <a:spcBef>
                <a:spcPts val="0"/>
              </a:spcBef>
            </a:pPr>
            <a:r>
              <a:rPr lang="en-ZA"/>
              <a:t>LinkedIn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23</a:t>
            </a:fld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0507" y="6371351"/>
            <a:ext cx="1161753" cy="4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03720"/>
            <a:ext cx="11340000" cy="432000"/>
          </a:xfrm>
        </p:spPr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24</a:t>
            </a:fld>
            <a:endParaRPr lang="en-Z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357" y="6393366"/>
            <a:ext cx="1079086" cy="414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6693" y="1310326"/>
            <a:ext cx="94739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Mental Health Commission of Canada- </a:t>
            </a:r>
            <a:r>
              <a:rPr lang="en-US" err="1">
                <a:hlinkClick r:id="rId3"/>
              </a:rPr>
              <a:t>eMH</a:t>
            </a:r>
            <a:r>
              <a:rPr lang="en-US">
                <a:hlinkClick r:id="rId3"/>
              </a:rPr>
              <a:t> Implementation Toolkit</a:t>
            </a:r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Implementation of </a:t>
            </a:r>
            <a:r>
              <a:rPr lang="en-US" err="1">
                <a:hlinkClick r:id="rId4"/>
              </a:rPr>
              <a:t>eMental</a:t>
            </a:r>
            <a:r>
              <a:rPr lang="en-US">
                <a:hlinkClick r:id="rId4"/>
              </a:rPr>
              <a:t> Health care: viewpoints from key informants from organizations and agencies with eHealth mandates</a:t>
            </a:r>
            <a:endParaRPr lang="en-US"/>
          </a:p>
          <a:p>
            <a:endParaRPr lang="en-US"/>
          </a:p>
          <a:p>
            <a:r>
              <a:rPr lang="en-US">
                <a:hlinkClick r:id="rId5"/>
              </a:rPr>
              <a:t>Pediatric </a:t>
            </a:r>
            <a:r>
              <a:rPr lang="en-US" err="1">
                <a:hlinkClick r:id="rId5"/>
              </a:rPr>
              <a:t>eMental</a:t>
            </a:r>
            <a:r>
              <a:rPr lang="en-US">
                <a:hlinkClick r:id="rId5"/>
              </a:rPr>
              <a:t> healthcare technologies: a systematic review of implementation foci in research studies, and government and organizational documents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8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40143" b="13202"/>
          <a:stretch/>
        </p:blipFill>
        <p:spPr>
          <a:xfrm>
            <a:off x="0" y="-1"/>
            <a:ext cx="5575300" cy="6355081"/>
          </a:xfrm>
        </p:spPr>
      </p:pic>
      <p:sp>
        <p:nvSpPr>
          <p:cNvPr id="20" name="Rectangle 19" descr="Accent 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en-ZA"/>
              <a:t>Presentation Goals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ZA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0245" y="3649760"/>
            <a:ext cx="5714999" cy="2560540"/>
          </a:xfrm>
        </p:spPr>
        <p:txBody>
          <a:bodyPr/>
          <a:lstStyle/>
          <a:p>
            <a:pPr marL="0" indent="0">
              <a:buNone/>
            </a:pPr>
            <a:r>
              <a:rPr lang="en-ZA" sz="2800"/>
              <a:t>This morning I invite you to…</a:t>
            </a:r>
          </a:p>
          <a:p>
            <a:r>
              <a:rPr lang="en-ZA"/>
              <a:t>Learn from implementation experiences in Canada</a:t>
            </a:r>
          </a:p>
          <a:p>
            <a:r>
              <a:rPr lang="en-ZA"/>
              <a:t>Reflect on your own </a:t>
            </a:r>
            <a:r>
              <a:rPr lang="en-ZA" err="1"/>
              <a:t>eMH</a:t>
            </a:r>
            <a:r>
              <a:rPr lang="en-ZA"/>
              <a:t> action planning goals</a:t>
            </a:r>
          </a:p>
          <a:p>
            <a:r>
              <a:rPr lang="en-ZA"/>
              <a:t>Identify where the toolkit might address a roadblock</a:t>
            </a:r>
          </a:p>
          <a:p>
            <a:r>
              <a:rPr lang="en-ZA"/>
              <a:t>Promote action-focused conversations about tools needed to move </a:t>
            </a:r>
            <a:r>
              <a:rPr lang="en-ZA" err="1"/>
              <a:t>eMH</a:t>
            </a:r>
            <a:r>
              <a:rPr lang="en-ZA"/>
              <a:t> forward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368" y="6366283"/>
            <a:ext cx="107908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/>
              <a:t>Digital Discomforts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/>
              <a:t>Why did we develop the toolkit?</a:t>
            </a:r>
          </a:p>
          <a:p>
            <a:r>
              <a:rPr lang="en-ZA"/>
              <a:t>What tools can drive </a:t>
            </a:r>
            <a:r>
              <a:rPr lang="en-ZA" err="1"/>
              <a:t>eMH</a:t>
            </a:r>
            <a:r>
              <a:rPr lang="en-ZA"/>
              <a:t> implementation?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357" y="6391684"/>
            <a:ext cx="107908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err="1"/>
              <a:t>eMental</a:t>
            </a:r>
            <a:r>
              <a:rPr lang="en-ZA"/>
              <a:t> Health Services in the Canadian Context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857" y="6371351"/>
            <a:ext cx="1079086" cy="414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6" y="893028"/>
            <a:ext cx="7014917" cy="5420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2009" y="1158844"/>
            <a:ext cx="41885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 provinces and 3 territories </a:t>
            </a:r>
          </a:p>
          <a:p>
            <a:r>
              <a:rPr lang="en-US"/>
              <a:t>each responsible for own mental health and addictions services </a:t>
            </a:r>
          </a:p>
          <a:p>
            <a:r>
              <a:rPr lang="en-US"/>
              <a:t>= limited federal mandate</a:t>
            </a:r>
          </a:p>
          <a:p>
            <a:endParaRPr lang="en-US"/>
          </a:p>
          <a:p>
            <a:r>
              <a:rPr lang="en-US"/>
              <a:t>Only 7.3 per cent of Canada’s total health spending goes to mental health. That puts Canada near the back of the pack among industrialized nations</a:t>
            </a:r>
          </a:p>
          <a:p>
            <a:endParaRPr lang="en-US"/>
          </a:p>
          <a:p>
            <a:r>
              <a:rPr lang="en-US"/>
              <a:t>Licensure does no carry across provincial boundaries</a:t>
            </a:r>
          </a:p>
          <a:p>
            <a:endParaRPr lang="en-US"/>
          </a:p>
          <a:p>
            <a:r>
              <a:rPr lang="en-US"/>
              <a:t>Canada 14</a:t>
            </a:r>
            <a:r>
              <a:rPr lang="en-US" baseline="30000"/>
              <a:t>th</a:t>
            </a:r>
            <a:r>
              <a:rPr lang="en-US"/>
              <a:t> globally in Internet connectivity within the population ~ 90%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936950"/>
            <a:ext cx="11340000" cy="432000"/>
          </a:xfrm>
        </p:spPr>
        <p:txBody>
          <a:bodyPr/>
          <a:lstStyle/>
          <a:p>
            <a:r>
              <a:rPr lang="en-ZA"/>
              <a:t>When rapid-evolving technologies meet entrenched routines</a:t>
            </a:r>
            <a:br>
              <a:rPr lang="en-ZA"/>
            </a:br>
            <a:endParaRPr lang="en-ZA"/>
          </a:p>
        </p:txBody>
      </p:sp>
      <p:sp>
        <p:nvSpPr>
          <p:cNvPr id="12" name="Rectangle 11" descr="Accent block left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487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887" y="2399671"/>
            <a:ext cx="5472000" cy="360000"/>
          </a:xfrm>
        </p:spPr>
        <p:txBody>
          <a:bodyPr/>
          <a:lstStyle/>
          <a:p>
            <a:r>
              <a:rPr lang="en-ZA"/>
              <a:t>OFF THE RAILS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887" y="2828827"/>
            <a:ext cx="5664000" cy="2194694"/>
          </a:xfrm>
        </p:spPr>
        <p:txBody>
          <a:bodyPr/>
          <a:lstStyle/>
          <a:p>
            <a:r>
              <a:rPr lang="en-ZA"/>
              <a:t>What factors show up in </a:t>
            </a:r>
            <a:r>
              <a:rPr lang="en-ZA" err="1"/>
              <a:t>eMH</a:t>
            </a:r>
            <a:r>
              <a:rPr lang="en-ZA"/>
              <a:t> projects that slump?</a:t>
            </a:r>
          </a:p>
          <a:p>
            <a:pPr lvl="1">
              <a:lnSpc>
                <a:spcPct val="100000"/>
              </a:lnSpc>
            </a:pPr>
            <a:r>
              <a:rPr lang="en-ZA"/>
              <a:t>Negative </a:t>
            </a:r>
            <a:r>
              <a:rPr lang="en-ZA" b="1"/>
              <a:t>beliefs, expectations</a:t>
            </a:r>
            <a:r>
              <a:rPr lang="en-ZA"/>
              <a:t> </a:t>
            </a:r>
          </a:p>
          <a:p>
            <a:pPr lvl="1">
              <a:lnSpc>
                <a:spcPct val="100000"/>
              </a:lnSpc>
            </a:pPr>
            <a:r>
              <a:rPr lang="en-ZA" b="1"/>
              <a:t>Too much </a:t>
            </a:r>
            <a:r>
              <a:rPr lang="en-ZA"/>
              <a:t>complexity, </a:t>
            </a:r>
            <a:r>
              <a:rPr lang="en-ZA" b="1"/>
              <a:t>too fast</a:t>
            </a:r>
          </a:p>
          <a:p>
            <a:pPr lvl="1">
              <a:lnSpc>
                <a:spcPct val="100000"/>
              </a:lnSpc>
            </a:pPr>
            <a:r>
              <a:rPr lang="en-ZA"/>
              <a:t>Overestimating existing </a:t>
            </a:r>
            <a:r>
              <a:rPr lang="en-ZA" b="1"/>
              <a:t>infrastructure</a:t>
            </a:r>
            <a:r>
              <a:rPr lang="en-ZA"/>
              <a:t> </a:t>
            </a:r>
          </a:p>
          <a:p>
            <a:pPr lvl="1">
              <a:lnSpc>
                <a:spcPct val="100000"/>
              </a:lnSpc>
            </a:pPr>
            <a:r>
              <a:rPr lang="en-ZA"/>
              <a:t>Administrative </a:t>
            </a:r>
            <a:r>
              <a:rPr lang="en-ZA" b="1"/>
              <a:t>hurdles/hoops</a:t>
            </a:r>
          </a:p>
          <a:p>
            <a:pPr lvl="1">
              <a:lnSpc>
                <a:spcPct val="100000"/>
              </a:lnSpc>
            </a:pPr>
            <a:r>
              <a:rPr lang="en-ZA"/>
              <a:t>Lack of clarity @</a:t>
            </a:r>
            <a:r>
              <a:rPr lang="en-ZA" b="1"/>
              <a:t> purpose and value-add</a:t>
            </a:r>
          </a:p>
          <a:p>
            <a:pPr lvl="1">
              <a:lnSpc>
                <a:spcPct val="100000"/>
              </a:lnSpc>
            </a:pPr>
            <a:r>
              <a:rPr lang="en-ZA"/>
              <a:t>Lack of </a:t>
            </a:r>
            <a:r>
              <a:rPr lang="en-ZA" b="1"/>
              <a:t>knowledge</a:t>
            </a:r>
            <a:r>
              <a:rPr lang="en-ZA"/>
              <a:t> about privacy/security</a:t>
            </a:r>
          </a:p>
          <a:p>
            <a:pPr lvl="1"/>
            <a:endParaRPr lang="en-ZA"/>
          </a:p>
          <a:p>
            <a:pPr lvl="1"/>
            <a:endParaRPr lang="en-ZA"/>
          </a:p>
          <a:p>
            <a:pPr lvl="1"/>
            <a:endParaRPr lang="en-ZA"/>
          </a:p>
        </p:txBody>
      </p:sp>
      <p:cxnSp>
        <p:nvCxnSpPr>
          <p:cNvPr id="11" name="Straight Connector 10" descr="Slide divider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 descr="Accent bar right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0" y="2429626"/>
            <a:ext cx="5472000" cy="358775"/>
          </a:xfrm>
        </p:spPr>
        <p:txBody>
          <a:bodyPr/>
          <a:lstStyle/>
          <a:p>
            <a:r>
              <a:rPr lang="en-ZA"/>
              <a:t>ON TRACK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8001" y="2828827"/>
            <a:ext cx="5599199" cy="2196041"/>
          </a:xfrm>
        </p:spPr>
        <p:txBody>
          <a:bodyPr/>
          <a:lstStyle/>
          <a:p>
            <a:r>
              <a:rPr lang="en-ZA"/>
              <a:t>What factors show up in successful </a:t>
            </a:r>
            <a:r>
              <a:rPr lang="en-ZA" err="1"/>
              <a:t>eMH</a:t>
            </a:r>
            <a:r>
              <a:rPr lang="en-ZA"/>
              <a:t> projects? </a:t>
            </a:r>
          </a:p>
          <a:p>
            <a:pPr lvl="1">
              <a:lnSpc>
                <a:spcPct val="100000"/>
              </a:lnSpc>
            </a:pPr>
            <a:r>
              <a:rPr lang="en-ZA" b="1"/>
              <a:t>Acceptance: </a:t>
            </a:r>
            <a:r>
              <a:rPr lang="en-ZA"/>
              <a:t>Seeing the value</a:t>
            </a:r>
          </a:p>
          <a:p>
            <a:pPr lvl="1">
              <a:lnSpc>
                <a:spcPct val="100000"/>
              </a:lnSpc>
            </a:pPr>
            <a:r>
              <a:rPr lang="en-ZA" b="1"/>
              <a:t>Appropriate: </a:t>
            </a:r>
            <a:r>
              <a:rPr lang="en-ZA"/>
              <a:t>Evidence-Informed/ Evidence-Based</a:t>
            </a:r>
          </a:p>
          <a:p>
            <a:pPr lvl="1">
              <a:lnSpc>
                <a:spcPct val="100000"/>
              </a:lnSpc>
            </a:pPr>
            <a:r>
              <a:rPr lang="en-ZA" b="1"/>
              <a:t>Engagement: </a:t>
            </a:r>
            <a:r>
              <a:rPr lang="en-ZA"/>
              <a:t>Shared- decision-making + new routines </a:t>
            </a:r>
          </a:p>
          <a:p>
            <a:pPr lvl="1">
              <a:lnSpc>
                <a:spcPct val="100000"/>
              </a:lnSpc>
            </a:pPr>
            <a:r>
              <a:rPr lang="en-ZA" b="1"/>
              <a:t>Resources: </a:t>
            </a:r>
            <a:r>
              <a:rPr lang="en-ZA"/>
              <a:t>clinician time, cost, billing</a:t>
            </a:r>
          </a:p>
          <a:p>
            <a:pPr lvl="1">
              <a:lnSpc>
                <a:spcPct val="100000"/>
              </a:lnSpc>
            </a:pPr>
            <a:r>
              <a:rPr lang="en-ZA" b="1"/>
              <a:t>Work Processes: </a:t>
            </a:r>
            <a:r>
              <a:rPr lang="en-ZA"/>
              <a:t>job and task redesign</a:t>
            </a:r>
          </a:p>
          <a:p>
            <a:pPr lvl="1">
              <a:lnSpc>
                <a:spcPct val="100000"/>
              </a:lnSpc>
            </a:pPr>
            <a:r>
              <a:rPr lang="en-ZA" b="1"/>
              <a:t>Leadership: </a:t>
            </a:r>
            <a:r>
              <a:rPr lang="en-ZA"/>
              <a:t>project and change management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534193" y="5293296"/>
            <a:ext cx="111236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Vis C, </a:t>
            </a:r>
            <a:r>
              <a:rPr lang="en-US" sz="1100" err="1"/>
              <a:t>Mol</a:t>
            </a:r>
            <a:r>
              <a:rPr lang="en-US" sz="1100"/>
              <a:t> M, </a:t>
            </a:r>
            <a:r>
              <a:rPr lang="en-US" sz="1100" err="1"/>
              <a:t>Kleiboer</a:t>
            </a:r>
            <a:r>
              <a:rPr lang="en-US" sz="1100"/>
              <a:t> A, </a:t>
            </a:r>
            <a:r>
              <a:rPr lang="en-US" sz="1100" err="1"/>
              <a:t>Bührmann</a:t>
            </a:r>
            <a:r>
              <a:rPr lang="en-US" sz="1100"/>
              <a:t> L, Finch T, Smit J, Riper H. Improving Implementation of </a:t>
            </a:r>
            <a:r>
              <a:rPr lang="en-US" sz="1100" err="1"/>
              <a:t>eMental</a:t>
            </a:r>
            <a:r>
              <a:rPr lang="en-US" sz="1100"/>
              <a:t> Health for Mood Disorders in Routine Practice: Systematic Review of Barriers and Facilitating Factors. JMIR </a:t>
            </a:r>
            <a:r>
              <a:rPr lang="en-US" sz="1100" err="1"/>
              <a:t>Ment</a:t>
            </a:r>
            <a:r>
              <a:rPr lang="en-US" sz="1100"/>
              <a:t> Health 2018;5(1):e20</a:t>
            </a:r>
          </a:p>
          <a:p>
            <a:endParaRPr lang="en-US" sz="1100"/>
          </a:p>
          <a:p>
            <a:r>
              <a:rPr lang="en-US" sz="1100"/>
              <a:t>Ross J, Stevenson F, Lau R, Murray E. Factors that influence the implementation of e-health: a systematic review of systematic reviews (an update). Implement </a:t>
            </a:r>
            <a:r>
              <a:rPr lang="en-US" sz="1100" err="1"/>
              <a:t>Sci</a:t>
            </a:r>
            <a:r>
              <a:rPr lang="en-US" sz="1100"/>
              <a:t> 2016 Dec 26;11(1):146</a:t>
            </a:r>
          </a:p>
          <a:p>
            <a:endParaRPr lang="en-US" sz="1200"/>
          </a:p>
          <a:p>
            <a:endParaRPr lang="en-US" sz="120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287" y="1188950"/>
            <a:ext cx="11339513" cy="360000"/>
          </a:xfrm>
        </p:spPr>
        <p:txBody>
          <a:bodyPr/>
          <a:lstStyle/>
          <a:p>
            <a:r>
              <a:rPr lang="en-ZA"/>
              <a:t>Why develop an implementation toolkit?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457" y="6388787"/>
            <a:ext cx="107908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35" y="569290"/>
            <a:ext cx="11328000" cy="432000"/>
          </a:xfrm>
        </p:spPr>
        <p:txBody>
          <a:bodyPr/>
          <a:lstStyle/>
          <a:p>
            <a:r>
              <a:rPr lang="en-ZA"/>
              <a:t>Implementation Toolkit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857" y="6371351"/>
            <a:ext cx="1079086" cy="414564"/>
          </a:xfrm>
          <a:prstGeom prst="rect">
            <a:avLst/>
          </a:prstGeom>
        </p:spPr>
      </p:pic>
      <p:sp>
        <p:nvSpPr>
          <p:cNvPr id="8" name="Content Placeholder 9"/>
          <p:cNvSpPr txBox="1">
            <a:spLocks/>
          </p:cNvSpPr>
          <p:nvPr/>
        </p:nvSpPr>
        <p:spPr>
          <a:xfrm>
            <a:off x="775735" y="1772750"/>
            <a:ext cx="4958802" cy="368985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/>
              <a:t>Five Modules: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CA" sz="2400"/>
              <a:t>Exploring the world of </a:t>
            </a:r>
            <a:r>
              <a:rPr lang="en-CA" sz="2400" err="1"/>
              <a:t>eMH</a:t>
            </a:r>
            <a:endParaRPr lang="en-CA" sz="240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CA" sz="2400"/>
              <a:t>Roadmap for launching </a:t>
            </a:r>
            <a:r>
              <a:rPr lang="en-CA" sz="2400" err="1"/>
              <a:t>eMH</a:t>
            </a:r>
            <a:endParaRPr lang="en-CA" sz="240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CA" sz="2400"/>
              <a:t>Building your digital skillset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CA" sz="2400"/>
              <a:t>Engaging clients in </a:t>
            </a:r>
            <a:r>
              <a:rPr lang="en-CA" sz="2400" err="1"/>
              <a:t>eMH</a:t>
            </a:r>
            <a:endParaRPr lang="en-CA" sz="240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CA" sz="2400"/>
              <a:t>Leadership for </a:t>
            </a:r>
            <a:r>
              <a:rPr lang="en-CA" sz="2400" err="1"/>
              <a:t>eMH</a:t>
            </a:r>
            <a:r>
              <a:rPr lang="en-CA" sz="2400"/>
              <a:t> innovation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CA" sz="2400"/>
          </a:p>
          <a:p>
            <a:endParaRPr lang="en-CA" sz="2400"/>
          </a:p>
          <a:p>
            <a:endParaRPr lang="en-CA" sz="2400"/>
          </a:p>
          <a:p>
            <a:endParaRPr lang="en-CA" sz="240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CA"/>
          </a:p>
          <a:p>
            <a:pPr algn="ctr"/>
            <a:endParaRPr lang="en-CA"/>
          </a:p>
          <a:p>
            <a:pPr algn="ctr"/>
            <a:endParaRPr lang="en-CA"/>
          </a:p>
          <a:p>
            <a:pPr lvl="1" indent="0">
              <a:buFont typeface="Arial" panose="020B0604020202020204" pitchFamily="34" charset="0"/>
              <a:buNone/>
            </a:pPr>
            <a:endParaRPr lang="en-US"/>
          </a:p>
          <a:p>
            <a:pPr lvl="1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36" y="1001290"/>
            <a:ext cx="5648607" cy="41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9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Implementation Toolkit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857" y="6371351"/>
            <a:ext cx="1079086" cy="414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68F14B-BB1B-4C13-8B27-B2F1D9C84BEB}"/>
              </a:ext>
            </a:extLst>
          </p:cNvPr>
          <p:cNvSpPr txBox="1"/>
          <p:nvPr/>
        </p:nvSpPr>
        <p:spPr>
          <a:xfrm>
            <a:off x="721272" y="3562992"/>
            <a:ext cx="111634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/>
              <a:t>Preliminary Toolkit Feedback</a:t>
            </a:r>
          </a:p>
          <a:p>
            <a:endParaRPr lang="en-CA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79% (n=105) was relevant or very 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86% (n=106) had helped equip their organization </a:t>
            </a:r>
            <a:r>
              <a:rPr lang="en-US" sz="2000"/>
              <a:t>with knowledge for establishing </a:t>
            </a:r>
            <a:r>
              <a:rPr lang="en-US" sz="2000" err="1"/>
              <a:t>eMH</a:t>
            </a:r>
            <a:endParaRPr lang="en-CA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92% (n=94) was timely for their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Mental Health Commission of Canada now launching toolkit workshops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000" y="1397887"/>
            <a:ext cx="4898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en-CA" sz="2000"/>
              <a:t>Objectives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en-CA" sz="2000"/>
              <a:t>Content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en-CA" sz="2000"/>
              <a:t>Mini-Case Scenarios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en-CA" sz="2000"/>
              <a:t>Action Activities 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en-CA" sz="2000"/>
              <a:t>Linking Resources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7AF479-5053-4D3A-A2CD-F7BD41505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768" y="510184"/>
            <a:ext cx="4823666" cy="34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1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Woman on laptop smiling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958400"/>
          </a:xfrm>
        </p:spPr>
        <p:txBody>
          <a:bodyPr/>
          <a:lstStyle/>
          <a:p>
            <a:r>
              <a:rPr lang="en-ZA"/>
              <a:t>Digital Skills and Spaces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1899" cy="1100565"/>
          </a:xfrm>
        </p:spPr>
        <p:txBody>
          <a:bodyPr/>
          <a:lstStyle/>
          <a:p>
            <a:r>
              <a:rPr lang="en-ZA"/>
              <a:t>How do we create space for </a:t>
            </a:r>
            <a:r>
              <a:rPr lang="en-ZA" err="1"/>
              <a:t>eMH</a:t>
            </a:r>
            <a:r>
              <a:rPr lang="en-ZA"/>
              <a:t>?</a:t>
            </a:r>
          </a:p>
          <a:p>
            <a:r>
              <a:rPr lang="en-ZA"/>
              <a:t>What digital competencies do we all need to make </a:t>
            </a:r>
            <a:r>
              <a:rPr lang="en-ZA" err="1"/>
              <a:t>eMH</a:t>
            </a:r>
            <a:r>
              <a:rPr lang="en-ZA"/>
              <a:t> work?</a:t>
            </a:r>
          </a:p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757" y="6388787"/>
            <a:ext cx="107908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chnical Presentation Layout_SB - v4.potx" id="{410D3EFA-FA20-475F-9696-CD1A7DDB5DC5}" vid="{222B8127-F9F2-4FAA-9A8E-5AB7CC0C35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9822A33BF964D8C088A9068BAC23D" ma:contentTypeVersion="8" ma:contentTypeDescription="Een nieuw document maken." ma:contentTypeScope="" ma:versionID="19f081a81a22c4c484ee0c55d37c85d5">
  <xsd:schema xmlns:xsd="http://www.w3.org/2001/XMLSchema" xmlns:xs="http://www.w3.org/2001/XMLSchema" xmlns:p="http://schemas.microsoft.com/office/2006/metadata/properties" xmlns:ns2="e5c057f1-f1aa-4f51-b54a-2a473b4a5093" xmlns:ns3="00c6e127-ac3a-4485-bfaf-7654a6338bde" targetNamespace="http://schemas.microsoft.com/office/2006/metadata/properties" ma:root="true" ma:fieldsID="d84cae16ec21db760748d9fd5102b7e7" ns2:_="" ns3:_="">
    <xsd:import namespace="e5c057f1-f1aa-4f51-b54a-2a473b4a5093"/>
    <xsd:import namespace="00c6e127-ac3a-4485-bfaf-7654a6338b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057f1-f1aa-4f51-b54a-2a473b4a5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6e127-ac3a-4485-bfaf-7654a6338b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36BE72-43B1-4CD7-BA3C-95C9CEA9EE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8F1652-11EA-45FF-8400-673664FDBDC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0DC4B3-D076-4F8D-ACCE-AD519134C293}">
  <ds:schemaRefs>
    <ds:schemaRef ds:uri="00c6e127-ac3a-4485-bfaf-7654a6338bde"/>
    <ds:schemaRef ds:uri="e5c057f1-f1aa-4f51-b54a-2a473b4a50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Application>Microsoft Office PowerPoint</Application>
  <PresentationFormat>Widescreen</PresentationFormat>
  <Slides>24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Moving eMental Health</vt:lpstr>
      <vt:lpstr>About Me</vt:lpstr>
      <vt:lpstr>Presentation Goals </vt:lpstr>
      <vt:lpstr>Digital Discomforts</vt:lpstr>
      <vt:lpstr>eMental Health Services in the Canadian Context</vt:lpstr>
      <vt:lpstr>When rapid-evolving technologies meet entrenched routines </vt:lpstr>
      <vt:lpstr>Implementation Toolkit</vt:lpstr>
      <vt:lpstr>Implementation Toolkit</vt:lpstr>
      <vt:lpstr>Digital Skills and Spaces</vt:lpstr>
      <vt:lpstr>MENTIMETER AUDIENCE POLL # 1</vt:lpstr>
      <vt:lpstr>eMH Roadmap: Readiness (you + patients + organization)</vt:lpstr>
      <vt:lpstr>Toolkit Scenario 1: eMH Readiness Assessment</vt:lpstr>
      <vt:lpstr>Toolkit Scenario 2: Community Engagement</vt:lpstr>
      <vt:lpstr>eMH Asset Mapping</vt:lpstr>
      <vt:lpstr>Digital Planning and Advocacy</vt:lpstr>
      <vt:lpstr>MENTIMETER AUDIENCE POLL # 2</vt:lpstr>
      <vt:lpstr>Implementation Planning Canvas</vt:lpstr>
      <vt:lpstr>Toolkit Scenario 3: Professional Development for eMH </vt:lpstr>
      <vt:lpstr>Community of  Practice –Normalizing eMH</vt:lpstr>
      <vt:lpstr>Leading Implementation Projects</vt:lpstr>
      <vt:lpstr>The Future</vt:lpstr>
      <vt:lpstr>Future Directions and Implementation Conversations</vt:lpstr>
      <vt:lpstr>Thank You</vt:lpstr>
      <vt:lpstr>Resources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eMental Health</dc:title>
  <dc:creator/>
  <cp:revision>1</cp:revision>
  <dcterms:created xsi:type="dcterms:W3CDTF">2018-09-18T12:58:39Z</dcterms:created>
  <dcterms:modified xsi:type="dcterms:W3CDTF">2019-03-31T18:34:25Z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2018-08-01T18:59:51.9197316Z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0x010100CB49822A33BF964D8C088A9068BAC23D</vt:lpwstr>
  </property>
</Properties>
</file>