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JRDbNpmlkLTALdmz8uWHcljsY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 Escamilla Torregro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EB6"/>
    <a:srgbClr val="E7C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IC  , NEBOJSA" userId="dd7a2cde-e217-41a0-a16b-2696b72539c6" providerId="ADAL" clId="{B0883B34-05A7-4B81-AC78-92BD417B1C14}"/>
    <pc:docChg chg="modSld">
      <pc:chgData name="NIKOLIC  , NEBOJSA" userId="dd7a2cde-e217-41a0-a16b-2696b72539c6" providerId="ADAL" clId="{B0883B34-05A7-4B81-AC78-92BD417B1C14}" dt="2026-04-14T11:46:06.954" v="16" actId="1076"/>
      <pc:docMkLst>
        <pc:docMk/>
      </pc:docMkLst>
      <pc:sldChg chg="addSp modSp mod">
        <pc:chgData name="NIKOLIC  , NEBOJSA" userId="dd7a2cde-e217-41a0-a16b-2696b72539c6" providerId="ADAL" clId="{B0883B34-05A7-4B81-AC78-92BD417B1C14}" dt="2026-04-14T11:46:06.954" v="16" actId="1076"/>
        <pc:sldMkLst>
          <pc:docMk/>
          <pc:sldMk cId="0" sldId="270"/>
        </pc:sldMkLst>
        <pc:spChg chg="add mod">
          <ac:chgData name="NIKOLIC  , NEBOJSA" userId="dd7a2cde-e217-41a0-a16b-2696b72539c6" providerId="ADAL" clId="{B0883B34-05A7-4B81-AC78-92BD417B1C14}" dt="2026-04-14T11:46:06.954" v="16" actId="1076"/>
          <ac:spMkLst>
            <pc:docMk/>
            <pc:sldMk cId="0" sldId="270"/>
            <ac:spMk id="3" creationId="{46B7C4F6-1DD3-910D-60FF-7AB9091F7B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1_Custom Layout">
  <p:cSld name="4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>
            <a:spLocks noGrp="1"/>
          </p:cNvSpPr>
          <p:nvPr>
            <p:ph type="pic" idx="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solidFill>
            <a:srgbClr val="CFDBEA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1024971" y="1366688"/>
            <a:ext cx="10146612" cy="1647411"/>
          </a:xfrm>
          <a:prstGeom prst="rect">
            <a:avLst/>
          </a:prstGeom>
          <a:noFill/>
          <a:ln>
            <a:noFill/>
          </a:ln>
          <a:effectLst>
            <a:outerShdw blurRad="762000" dist="381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eorgia"/>
              <a:buNone/>
              <a:defRPr sz="8000"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BEA"/>
          </a:solidFill>
          <a:ln>
            <a:noFill/>
          </a:ln>
        </p:spPr>
      </p:sp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prstGeom prst="rect">
            <a:avLst/>
          </a:prstGeom>
          <a:noFill/>
          <a:ln>
            <a:noFill/>
          </a:ln>
          <a:effectLst>
            <a:outerShdw blurRad="762000" dist="381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192000" rIns="0" bIns="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b="1" i="0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rgbClr val="CFDBEA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/>
          <p:nvPr/>
        </p:nvSpPr>
        <p:spPr>
          <a:xfrm>
            <a:off x="1" y="6291470"/>
            <a:ext cx="984250" cy="566529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6"/>
          <p:cNvSpPr txBox="1"/>
          <p:nvPr/>
        </p:nvSpPr>
        <p:spPr>
          <a:xfrm rot="-5400000">
            <a:off x="-57771" y="563244"/>
            <a:ext cx="108876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4" name="Google Shape;14;p16"/>
          <p:cNvSpPr txBox="1"/>
          <p:nvPr/>
        </p:nvSpPr>
        <p:spPr>
          <a:xfrm>
            <a:off x="0" y="6376228"/>
            <a:ext cx="10038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8450" y="6293073"/>
            <a:ext cx="564927" cy="5649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orient="horz" pos="3960">
          <p15:clr>
            <a:srgbClr val="F26B43"/>
          </p15:clr>
        </p15:guide>
        <p15:guide id="4" pos="642">
          <p15:clr>
            <a:srgbClr val="F26B43"/>
          </p15:clr>
        </p15:guide>
        <p15:guide id="5" pos="7038">
          <p15:clr>
            <a:srgbClr val="F26B43"/>
          </p15:clr>
        </p15:guide>
        <p15:guide id="6">
          <p15:clr>
            <a:srgbClr val="F26B43"/>
          </p15:clr>
        </p15:guide>
        <p15:guide id="7" pos="7680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320">
          <p15:clr>
            <a:srgbClr val="F26B43"/>
          </p15:clr>
        </p15:guide>
        <p15:guide id="10" pos="1277">
          <p15:clr>
            <a:srgbClr val="F26B43"/>
          </p15:clr>
        </p15:guide>
        <p15:guide id="11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toyan.kanatov@interact.e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oyan.kanatov@interact.e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688" y="5413970"/>
            <a:ext cx="5839519" cy="12262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 txBox="1"/>
          <p:nvPr/>
        </p:nvSpPr>
        <p:spPr>
          <a:xfrm>
            <a:off x="1026213" y="1494140"/>
            <a:ext cx="5850680" cy="25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Georgia"/>
              <a:buNone/>
            </a:pPr>
            <a:r>
              <a:rPr lang="en-US" sz="6000" b="1" i="0" u="none" strike="noStrike" cap="none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rPr>
              <a:t>Storytelling builder</a:t>
            </a:r>
            <a:endParaRPr/>
          </a:p>
        </p:txBody>
      </p:sp>
      <p:sp>
        <p:nvSpPr>
          <p:cNvPr id="42" name="Google Shape;42;p1"/>
          <p:cNvSpPr txBox="1"/>
          <p:nvPr/>
        </p:nvSpPr>
        <p:spPr>
          <a:xfrm>
            <a:off x="1019840" y="985777"/>
            <a:ext cx="6114221" cy="32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Template</a:t>
            </a:r>
            <a:endParaRPr/>
          </a:p>
        </p:txBody>
      </p:sp>
      <p:sp>
        <p:nvSpPr>
          <p:cNvPr id="43" name="Google Shape;43;p1"/>
          <p:cNvSpPr txBox="1"/>
          <p:nvPr/>
        </p:nvSpPr>
        <p:spPr>
          <a:xfrm>
            <a:off x="1026262" y="4156040"/>
            <a:ext cx="6114221" cy="35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Nebojsa Nikolic/ Interact / 2026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/>
        </p:nvSpPr>
        <p:spPr>
          <a:xfrm>
            <a:off x="6942370" y="763923"/>
            <a:ext cx="4213312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explain what we achieved in terms of performance, numbers and testimonials. The results must have a clear connection to the problem, as we framed it. </a:t>
            </a:r>
            <a:endParaRPr/>
          </a:p>
        </p:txBody>
      </p:sp>
      <p:sp>
        <p:nvSpPr>
          <p:cNvPr id="198" name="Google Shape;198;p10"/>
          <p:cNvSpPr txBox="1"/>
          <p:nvPr/>
        </p:nvSpPr>
        <p:spPr>
          <a:xfrm>
            <a:off x="1036317" y="939082"/>
            <a:ext cx="4213312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8. Proof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6942370" y="2593885"/>
            <a:ext cx="4213312" cy="3364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1036320" y="2564298"/>
            <a:ext cx="4213312" cy="127788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1138527" y="2665644"/>
            <a:ext cx="4093291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two years, we helped set up 40 plantations, registered 2 associations of raspberry producers, developed a manual and organized a          cross-border raspberry fair.</a:t>
            </a:r>
            <a:endParaRPr/>
          </a:p>
        </p:txBody>
      </p:sp>
      <p:sp>
        <p:nvSpPr>
          <p:cNvPr id="207" name="Google Shape;207;p10"/>
          <p:cNvSpPr/>
          <p:nvPr/>
        </p:nvSpPr>
        <p:spPr>
          <a:xfrm>
            <a:off x="1036320" y="3932150"/>
            <a:ext cx="4213312" cy="12135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 rot="10800000" flipH="1">
            <a:off x="1036320" y="393214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1147434" y="3981880"/>
            <a:ext cx="4093291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less than three years we completed two major medical infrastructural investments, trained 108 health experts, and involved 600 people in an extensive research study.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1036318" y="5238782"/>
            <a:ext cx="4213312" cy="71980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 rot="10800000" flipH="1">
            <a:off x="1036318" y="523878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1138525" y="5306780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to this and similar projects, the number of fox litters born has significantly increased.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6942370" y="903961"/>
            <a:ext cx="4213312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sentence to inspire people about what we’ve done, and (if applicable) what we intend to do in the future</a:t>
            </a:r>
            <a:endParaRPr/>
          </a:p>
        </p:txBody>
      </p:sp>
      <p:grpSp>
        <p:nvGrpSpPr>
          <p:cNvPr id="218" name="Google Shape;218;p11"/>
          <p:cNvGrpSpPr/>
          <p:nvPr/>
        </p:nvGrpSpPr>
        <p:grpSpPr>
          <a:xfrm>
            <a:off x="6942370" y="2593885"/>
            <a:ext cx="4213312" cy="3208947"/>
            <a:chOff x="1036320" y="2564296"/>
            <a:chExt cx="4213312" cy="3208947"/>
          </a:xfrm>
        </p:grpSpPr>
        <p:sp>
          <p:nvSpPr>
            <p:cNvPr id="219" name="Google Shape;219;p11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51975" tIns="324000" rIns="180000" bIns="396000" anchor="b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 rot="10800000" flipH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txBody>
            <a:bodyPr spcFirstLastPara="1" wrap="square" lIns="251975" tIns="324000" rIns="180000" bIns="4570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11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Your text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7406095" y="3726889"/>
            <a:ext cx="3384373" cy="32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ipsum…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1036317" y="939082"/>
            <a:ext cx="4204408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9. Vision/impact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1036320" y="2564298"/>
            <a:ext cx="4213312" cy="991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138527" y="2659294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Now, young people can increase their standard of living and develop as exemplary entrepreneurs.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1036320" y="3655008"/>
            <a:ext cx="4213312" cy="12725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 rot="10800000" flipH="1">
            <a:off x="1036320" y="3655007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1147434" y="3704738"/>
            <a:ext cx="4093291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awareness campaign has reached over   150 000 people and patients have direct access to higher quality medical care. Our mission will continue - forget no one, even if they forget us. </a:t>
            </a:r>
            <a:endParaRPr/>
          </a:p>
        </p:txBody>
      </p:sp>
      <p:sp>
        <p:nvSpPr>
          <p:cNvPr id="235" name="Google Shape;235;p11"/>
          <p:cNvSpPr/>
          <p:nvPr/>
        </p:nvSpPr>
        <p:spPr>
          <a:xfrm>
            <a:off x="1036318" y="5049022"/>
            <a:ext cx="4213312" cy="991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/>
          <p:nvPr/>
        </p:nvSpPr>
        <p:spPr>
          <a:xfrm rot="10800000" flipH="1">
            <a:off x="1036318" y="5049022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1138526" y="5085831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by step, we’re paving the way for a future where the arctic fox roams freely, a symbol of nature’s resilience.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2"/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243" name="Google Shape;243;p12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51975" tIns="324000" rIns="180000" bIns="396000" anchor="b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 rot="10800000" flipH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txBody>
            <a:bodyPr spcFirstLastPara="1" wrap="square" lIns="251975" tIns="324000" rIns="180000" bIns="4570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12"/>
          <p:cNvSpPr txBox="1"/>
          <p:nvPr/>
        </p:nvSpPr>
        <p:spPr>
          <a:xfrm>
            <a:off x="6942370" y="1184038"/>
            <a:ext cx="4213312" cy="32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Project/programme name, logo/s, slogan</a:t>
            </a:r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1565636" y="21037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 1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10. Brand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8" name="Google Shape;248;p1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18" y="3020749"/>
            <a:ext cx="4213312" cy="235521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</a:t>
            </a:r>
            <a:r>
              <a:rPr lang="en-US" sz="1800" b="1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branding elements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3"/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258" name="Google Shape;258;p13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51975" tIns="324000" rIns="180000" bIns="396000" anchor="b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 rot="10800000" flipH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txBody>
            <a:bodyPr spcFirstLastPara="1" wrap="square" lIns="251975" tIns="324000" rIns="180000" bIns="4570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13"/>
          <p:cNvSpPr txBox="1"/>
          <p:nvPr/>
        </p:nvSpPr>
        <p:spPr>
          <a:xfrm>
            <a:off x="6942370" y="1184038"/>
            <a:ext cx="4213312" cy="32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Project/programme name, logo/s, slogan</a:t>
            </a:r>
            <a:endParaRPr/>
          </a:p>
        </p:txBody>
      </p:sp>
      <p:sp>
        <p:nvSpPr>
          <p:cNvPr id="261" name="Google Shape;261;p13"/>
          <p:cNvSpPr txBox="1"/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10. Brand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</a:t>
            </a:r>
            <a:r>
              <a:rPr lang="en-US" sz="1800" b="1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branding elements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pic>
        <p:nvPicPr>
          <p:cNvPr id="266" name="Google Shape;26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4169" y="3026442"/>
            <a:ext cx="2414284" cy="162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2119" y="5044645"/>
            <a:ext cx="2201711" cy="47214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3"/>
          <p:cNvSpPr txBox="1"/>
          <p:nvPr/>
        </p:nvSpPr>
        <p:spPr>
          <a:xfrm>
            <a:off x="1565636" y="21037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 2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4"/>
          <p:cNvGrpSpPr/>
          <p:nvPr/>
        </p:nvGrpSpPr>
        <p:grpSpPr>
          <a:xfrm>
            <a:off x="1036320" y="2564296"/>
            <a:ext cx="4213312" cy="3208947"/>
            <a:chOff x="1036320" y="2564296"/>
            <a:chExt cx="4213312" cy="3208947"/>
          </a:xfrm>
        </p:grpSpPr>
        <p:sp>
          <p:nvSpPr>
            <p:cNvPr id="274" name="Google Shape;274;p14"/>
            <p:cNvSpPr/>
            <p:nvPr/>
          </p:nvSpPr>
          <p:spPr>
            <a:xfrm>
              <a:off x="1036320" y="2564296"/>
              <a:ext cx="4213312" cy="320894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51975" tIns="324000" rIns="180000" bIns="396000" anchor="b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 rot="10800000" flipH="1">
              <a:off x="1036320" y="2564296"/>
              <a:ext cx="4213312" cy="54864"/>
            </a:xfrm>
            <a:prstGeom prst="rect">
              <a:avLst/>
            </a:prstGeom>
            <a:solidFill>
              <a:srgbClr val="0A6EB7"/>
            </a:solidFill>
            <a:ln>
              <a:noFill/>
            </a:ln>
          </p:spPr>
          <p:txBody>
            <a:bodyPr spcFirstLastPara="1" wrap="square" lIns="251975" tIns="324000" rIns="180000" bIns="4570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14"/>
          <p:cNvSpPr txBox="1"/>
          <p:nvPr/>
        </p:nvSpPr>
        <p:spPr>
          <a:xfrm>
            <a:off x="6942370" y="1184038"/>
            <a:ext cx="4213312" cy="32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Project/programme name, logo/s, slogan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10. Brand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4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</a:t>
            </a:r>
            <a:r>
              <a:rPr lang="en-US" sz="1800" b="1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branding elements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282" name="Google Shape;282;p14"/>
          <p:cNvSpPr txBox="1"/>
          <p:nvPr/>
        </p:nvSpPr>
        <p:spPr>
          <a:xfrm>
            <a:off x="1565636" y="21037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 3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4" descr="A cat jumping into the ai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463" y="3195775"/>
            <a:ext cx="1084538" cy="70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8149" y="4415865"/>
            <a:ext cx="3525166" cy="105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/>
        </p:nvSpPr>
        <p:spPr>
          <a:xfrm>
            <a:off x="6942375" y="903950"/>
            <a:ext cx="4821000" cy="91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title should be short and original. You can post your whole story text in an AI tool and ask for ideas for a title and then adapt it.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 txBox="1"/>
          <p:nvPr/>
        </p:nvSpPr>
        <p:spPr>
          <a:xfrm>
            <a:off x="7406095" y="2644543"/>
            <a:ext cx="3384373" cy="32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ipsum…</a:t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1088235" y="939082"/>
            <a:ext cx="4109481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Title of your story </a:t>
            </a:r>
            <a:endParaRPr sz="3300" b="1" i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6942368" y="2564926"/>
            <a:ext cx="4213312" cy="991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7275966" y="2093958"/>
            <a:ext cx="3546116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 dirty="0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story title – keep it short</a:t>
            </a:r>
            <a:endParaRPr sz="1400" b="0" i="0" u="none" strike="noStrike" cap="none" dirty="0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7439619" y="2741278"/>
            <a:ext cx="3317323" cy="63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</a:t>
            </a:r>
            <a:endParaRPr dirty="0"/>
          </a:p>
        </p:txBody>
      </p:sp>
      <p:sp>
        <p:nvSpPr>
          <p:cNvPr id="300" name="Google Shape;300;p15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 dirty="0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1036320" y="2564298"/>
            <a:ext cx="4213312" cy="991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1138527" y="2758674"/>
            <a:ext cx="4059189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Berry Beginnings:                                                   Sowing dreams, harvesting hope</a:t>
            </a:r>
            <a:endParaRPr/>
          </a:p>
        </p:txBody>
      </p:sp>
      <p:sp>
        <p:nvSpPr>
          <p:cNvPr id="304" name="Google Shape;304;p15"/>
          <p:cNvSpPr/>
          <p:nvPr/>
        </p:nvSpPr>
        <p:spPr>
          <a:xfrm>
            <a:off x="1036320" y="3717760"/>
            <a:ext cx="4213312" cy="991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Forget no one, even if they forget us</a:t>
            </a:r>
            <a:endParaRPr/>
          </a:p>
        </p:txBody>
      </p:sp>
      <p:sp>
        <p:nvSpPr>
          <p:cNvPr id="305" name="Google Shape;305;p15"/>
          <p:cNvSpPr/>
          <p:nvPr/>
        </p:nvSpPr>
        <p:spPr>
          <a:xfrm rot="10800000" flipH="1">
            <a:off x="1036320" y="3717760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1036318" y="4871223"/>
            <a:ext cx="4213312" cy="75381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 rot="10800000" flipH="1">
            <a:off x="1036318" y="4871222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1138526" y="4946287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endangered to flourishing:                      The arctic fox’s comeback</a:t>
            </a:r>
            <a:endParaRPr/>
          </a:p>
        </p:txBody>
      </p:sp>
      <p:sp>
        <p:nvSpPr>
          <p:cNvPr id="4" name="Google Shape;302;p15">
            <a:extLst>
              <a:ext uri="{FF2B5EF4-FFF2-40B4-BE49-F238E27FC236}">
                <a16:creationId xmlns:a16="http://schemas.microsoft.com/office/drawing/2014/main" id="{29D6E754-3A40-B373-A33A-B63096CDDE1E}"/>
              </a:ext>
            </a:extLst>
          </p:cNvPr>
          <p:cNvSpPr/>
          <p:nvPr/>
        </p:nvSpPr>
        <p:spPr>
          <a:xfrm rot="10800000" flipH="1">
            <a:off x="6942370" y="2542713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7C4F6-1DD3-910D-60FF-7AB9091F7BAF}"/>
              </a:ext>
            </a:extLst>
          </p:cNvPr>
          <p:cNvSpPr txBox="1"/>
          <p:nvPr/>
        </p:nvSpPr>
        <p:spPr>
          <a:xfrm>
            <a:off x="6942368" y="4098435"/>
            <a:ext cx="4821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E6EB6"/>
                </a:solidFill>
              </a:rPr>
              <a:t>Remember:</a:t>
            </a:r>
          </a:p>
          <a:p>
            <a:endParaRPr lang="en-GB" b="1" dirty="0">
              <a:solidFill>
                <a:srgbClr val="0E6EB6"/>
              </a:solidFill>
            </a:endParaRPr>
          </a:p>
          <a:p>
            <a:r>
              <a:rPr lang="en-GB" sz="1400" b="1" dirty="0">
                <a:solidFill>
                  <a:srgbClr val="0E6EB6"/>
                </a:solidFill>
              </a:rPr>
              <a:t>To complete the Certified Training, </a:t>
            </a:r>
            <a:r>
              <a:rPr lang="en-GB" sz="1400" dirty="0">
                <a:solidFill>
                  <a:schemeClr val="tx1"/>
                </a:solidFill>
              </a:rPr>
              <a:t>you need to submit your story on the Academy platform. </a:t>
            </a:r>
          </a:p>
          <a:p>
            <a:endParaRPr lang="en-GB" sz="1400" dirty="0"/>
          </a:p>
          <a:p>
            <a:r>
              <a:rPr lang="en-GB" sz="1400" b="1" dirty="0">
                <a:solidFill>
                  <a:srgbClr val="0E6EB6"/>
                </a:solidFill>
              </a:rPr>
              <a:t>To apply for the Slam, </a:t>
            </a:r>
            <a:r>
              <a:rPr lang="en-GB" sz="1400" dirty="0"/>
              <a:t>send it by the </a:t>
            </a:r>
            <a:r>
              <a:rPr lang="en-GB" sz="1400" b="1" dirty="0"/>
              <a:t>8</a:t>
            </a:r>
            <a:r>
              <a:rPr lang="en-GB" sz="1400" b="1" baseline="30000" dirty="0"/>
              <a:t>th</a:t>
            </a:r>
            <a:r>
              <a:rPr lang="en-GB" sz="1400" b="1" dirty="0"/>
              <a:t> of June 2026 </a:t>
            </a:r>
            <a:r>
              <a:rPr lang="en-GB" sz="1400" dirty="0"/>
              <a:t>to:</a:t>
            </a:r>
          </a:p>
          <a:p>
            <a:r>
              <a:rPr lang="en-US" sz="1400" u="sng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stoyan.kanatov@interact.eu</a:t>
            </a:r>
            <a:endParaRPr lang="en-GB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431" r="8430"/>
          <a:stretch/>
        </p:blipFill>
        <p:spPr>
          <a:xfrm>
            <a:off x="1023580" y="0"/>
            <a:ext cx="3043596" cy="4572000"/>
          </a:xfrm>
          <a:prstGeom prst="rect">
            <a:avLst/>
          </a:prstGeom>
          <a:solidFill>
            <a:srgbClr val="CFDBEA"/>
          </a:solidFill>
          <a:ln>
            <a:noFill/>
          </a:ln>
        </p:spPr>
      </p:pic>
      <p:sp>
        <p:nvSpPr>
          <p:cNvPr id="49" name="Google Shape;49;p2"/>
          <p:cNvSpPr txBox="1">
            <a:spLocks noGrp="1"/>
          </p:cNvSpPr>
          <p:nvPr>
            <p:ph type="title"/>
          </p:nvPr>
        </p:nvSpPr>
        <p:spPr>
          <a:xfrm>
            <a:off x="5067300" y="946702"/>
            <a:ext cx="6114221" cy="196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 sz="4400">
                <a:solidFill>
                  <a:schemeClr val="accent1"/>
                </a:solidFill>
              </a:rPr>
              <a:t>Introduction</a:t>
            </a:r>
            <a:endParaRPr sz="4400"/>
          </a:p>
        </p:txBody>
      </p:sp>
      <p:sp>
        <p:nvSpPr>
          <p:cNvPr id="50" name="Google Shape;50;p2"/>
          <p:cNvSpPr/>
          <p:nvPr/>
        </p:nvSpPr>
        <p:spPr>
          <a:xfrm>
            <a:off x="3041997" y="3442555"/>
            <a:ext cx="1025180" cy="228197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3401393" y="5283397"/>
            <a:ext cx="306387" cy="247432"/>
          </a:xfrm>
          <a:custGeom>
            <a:avLst/>
            <a:gdLst/>
            <a:ahLst/>
            <a:cxnLst/>
            <a:rect l="l" t="t" r="r" b="b"/>
            <a:pathLst>
              <a:path w="160" h="128" extrusionOk="0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5067299" y="2057400"/>
            <a:ext cx="6268667" cy="415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sym typeface="Arial"/>
              </a:rPr>
              <a:t>The next slides will guide you how to </a:t>
            </a:r>
            <a:r>
              <a:rPr lang="en-US" sz="1800" b="1" dirty="0">
                <a:solidFill>
                  <a:schemeClr val="dk1"/>
                </a:solidFill>
                <a:sym typeface="Arial"/>
              </a:rPr>
              <a:t>structure</a:t>
            </a:r>
            <a:r>
              <a:rPr lang="en-US" sz="1800" dirty="0">
                <a:solidFill>
                  <a:schemeClr val="dk1"/>
                </a:solidFill>
                <a:sym typeface="Arial"/>
              </a:rPr>
              <a:t> your story. On each slide there are three </a:t>
            </a:r>
            <a:r>
              <a:rPr lang="en-US" sz="1800" b="1" dirty="0">
                <a:solidFill>
                  <a:schemeClr val="dk1"/>
                </a:solidFill>
                <a:sym typeface="Arial"/>
              </a:rPr>
              <a:t>examples on the left</a:t>
            </a:r>
            <a:r>
              <a:rPr lang="en-US" sz="1800" dirty="0">
                <a:solidFill>
                  <a:schemeClr val="dk1"/>
                </a:solidFill>
                <a:sym typeface="Arial"/>
              </a:rPr>
              <a:t>, and space to write</a:t>
            </a:r>
            <a:r>
              <a:rPr lang="en-US" sz="1800" b="1" dirty="0">
                <a:solidFill>
                  <a:schemeClr val="dk1"/>
                </a:solidFill>
                <a:sym typeface="Arial"/>
              </a:rPr>
              <a:t> your story on the right</a:t>
            </a:r>
            <a:r>
              <a:rPr lang="en-US" sz="1800" dirty="0">
                <a:solidFill>
                  <a:schemeClr val="dk1"/>
                </a:solidFill>
                <a:sym typeface="Arial"/>
              </a:rPr>
              <a:t>. The last slide is for your story title. </a:t>
            </a:r>
            <a:r>
              <a:rPr lang="en-US" sz="1800" dirty="0">
                <a:solidFill>
                  <a:schemeClr val="dk1"/>
                </a:solidFill>
              </a:rPr>
              <a:t>Use plain language and avoid technical terms.</a:t>
            </a:r>
          </a:p>
          <a:p>
            <a:endParaRPr lang="en-GB" sz="1800" b="1" dirty="0">
              <a:solidFill>
                <a:srgbClr val="0E6EB6"/>
              </a:solidFill>
            </a:endParaRPr>
          </a:p>
          <a:p>
            <a:r>
              <a:rPr lang="en-GB" sz="1800" b="1" dirty="0">
                <a:solidFill>
                  <a:srgbClr val="0E6EB6"/>
                </a:solidFill>
              </a:rPr>
              <a:t>To complete the Certified Training, </a:t>
            </a:r>
            <a:r>
              <a:rPr lang="en-GB" sz="1800" dirty="0">
                <a:solidFill>
                  <a:schemeClr val="tx1"/>
                </a:solidFill>
              </a:rPr>
              <a:t>you need to submit your story on the Academy platform. </a:t>
            </a:r>
          </a:p>
          <a:p>
            <a:endParaRPr lang="en-GB" sz="1800" dirty="0"/>
          </a:p>
          <a:p>
            <a:r>
              <a:rPr lang="en-GB" sz="1800" b="1" dirty="0">
                <a:solidFill>
                  <a:srgbClr val="0E6EB6"/>
                </a:solidFill>
              </a:rPr>
              <a:t>To apply for the Slam, </a:t>
            </a:r>
            <a:r>
              <a:rPr lang="en-GB" sz="1800" dirty="0"/>
              <a:t>send it by the </a:t>
            </a:r>
            <a:r>
              <a:rPr lang="en-GB" sz="1800" b="1" dirty="0"/>
              <a:t>8</a:t>
            </a:r>
            <a:r>
              <a:rPr lang="en-GB" sz="1800" b="1" baseline="30000" dirty="0"/>
              <a:t>th</a:t>
            </a:r>
            <a:r>
              <a:rPr lang="en-GB" sz="1800" b="1" dirty="0"/>
              <a:t> of June 2026 </a:t>
            </a:r>
            <a:r>
              <a:rPr lang="en-GB" sz="1800" dirty="0"/>
              <a:t>to:</a:t>
            </a:r>
          </a:p>
          <a:p>
            <a:r>
              <a:rPr lang="en-US" sz="1800" u="sng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stoyan.kanatov@interact.eu</a:t>
            </a:r>
            <a:endParaRPr lang="en-GB" sz="1800" dirty="0"/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A6EB7"/>
              </a:solidFill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/>
          <p:nvPr/>
        </p:nvSpPr>
        <p:spPr>
          <a:xfrm>
            <a:off x="1036320" y="2564297"/>
            <a:ext cx="4213312" cy="10506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 or 2 sentences we want to know where the project takes place, and in which sector we are.</a:t>
            </a:r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824460" y="946702"/>
            <a:ext cx="2463053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dirty="0">
                <a:solidFill>
                  <a:schemeClr val="accent1"/>
                </a:solidFill>
              </a:rPr>
              <a:t>1. Context</a:t>
            </a:r>
            <a:endParaRPr sz="3300" dirty="0"/>
          </a:p>
        </p:txBody>
      </p:sp>
      <p:sp>
        <p:nvSpPr>
          <p:cNvPr id="61" name="Google Shape;61;p3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1138529" y="2664682"/>
            <a:ext cx="4045666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Raspberry cultivation can be very profitable, but it was not well developed in Montenegro and Albania.</a:t>
            </a:r>
            <a:endParaRPr/>
          </a:p>
        </p:txBody>
      </p:sp>
      <p:sp>
        <p:nvSpPr>
          <p:cNvPr id="66" name="Google Shape;66;p3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1036320" y="3722600"/>
            <a:ext cx="4213312" cy="10506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/>
          <p:nvPr/>
        </p:nvSpPr>
        <p:spPr>
          <a:xfrm rot="10800000" flipH="1">
            <a:off x="1036320" y="372259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1138529" y="3837010"/>
            <a:ext cx="4045666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be very hard to support our ageing family members, especially when they are suffering from dementia.</a:t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1036318" y="4898059"/>
            <a:ext cx="4213312" cy="9047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1036318" y="4898058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1138529" y="5013178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over a century, the arctic fox has teetered on the brink of extinction in Sweden and Norway.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one sentence we want to know about the specific problem within the context.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1036317" y="948524"/>
            <a:ext cx="4195503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2. Specific problem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6942370" y="2593885"/>
            <a:ext cx="4213312" cy="34502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1036320" y="2564297"/>
            <a:ext cx="4213312" cy="10506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1138529" y="2664682"/>
            <a:ext cx="4045666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 people wanted to get involved in local production but needed support, expert training and materials to start. </a:t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1036320" y="3703550"/>
            <a:ext cx="4213312" cy="134590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 rot="10800000" flipH="1">
            <a:off x="1036320" y="370354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1138529" y="3811610"/>
            <a:ext cx="4213312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in Romania and Serbia were in a particularly difficult situation because of crumbling infrastructure, lack of trained professionals and the stigma surrounding the disease. </a:t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1036318" y="5139359"/>
            <a:ext cx="4213312" cy="9047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 rot="10800000" flipH="1">
            <a:off x="1036318" y="5139358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1138529" y="5173073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wanted to help the Arctic fox, but lacked knowledge on how to do it, and resources to put a plan to action.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sentence, to announce or suggest what we could do to address the problem.</a:t>
            </a:r>
            <a:endParaRPr/>
          </a:p>
        </p:txBody>
      </p:sp>
      <p:sp>
        <p:nvSpPr>
          <p:cNvPr id="98" name="Google Shape;98;p5"/>
          <p:cNvSpPr txBox="1"/>
          <p:nvPr/>
        </p:nvSpPr>
        <p:spPr>
          <a:xfrm>
            <a:off x="1853260" y="940939"/>
            <a:ext cx="2405453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3. Idea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6942370" y="2593885"/>
            <a:ext cx="4213312" cy="33040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103" name="Google Shape;103;p5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1036320" y="2564297"/>
            <a:ext cx="4213312" cy="8647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1138529" y="2683732"/>
            <a:ext cx="4045666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the young people could get the support from a European Union project?</a:t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1036320" y="3608300"/>
            <a:ext cx="4213312" cy="11247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rot="10800000" flipH="1">
            <a:off x="1036320" y="360829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1138528" y="3722710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we took the steps to slow down the development of the disease and to improve the quality of life of existing patients?</a:t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1036318" y="4902232"/>
            <a:ext cx="4213312" cy="9957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rot="10800000" flipH="1">
            <a:off x="1036318" y="490223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1138529" y="4958224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hope emerged. Scientists and conservationists from Sweden and Norway united to protect this iconic species.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sentence to announce the “big solution” as a category that everyone can understand.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1036317" y="946702"/>
            <a:ext cx="4213312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4. Solution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</a:t>
            </a:r>
            <a:r>
              <a:rPr lang="en-US" sz="1800" b="1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036320" y="2564297"/>
            <a:ext cx="4213312" cy="9841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138528" y="2651982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made it happen – a training project to support the young entrepreneurs in starting their raspberry business. </a:t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1036320" y="3697200"/>
            <a:ext cx="4213312" cy="10716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/>
          <p:nvPr/>
        </p:nvSpPr>
        <p:spPr>
          <a:xfrm rot="10800000" flipH="1">
            <a:off x="1036320" y="369719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1138528" y="3807278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Experts from both sides of the border united and helped with both the infrastructure and the medical training.</a:t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036318" y="4902232"/>
            <a:ext cx="4213312" cy="9957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 rot="10800000" flipH="1">
            <a:off x="1036318" y="490223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1138529" y="4964574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made a cross-border cooperation project and helped the fox population in several key ways: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detail how our solution works in three steps/levels – this is the first one.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1036317" y="946702"/>
            <a:ext cx="4213312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5. How it works - 1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6942370" y="2593885"/>
            <a:ext cx="4213312" cy="32278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1036320" y="2564297"/>
            <a:ext cx="4213312" cy="9841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1138527" y="2760894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we selected 40 young volunteers from both countries and trained them for 8 months.</a:t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1036320" y="3652750"/>
            <a:ext cx="4213312" cy="10716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 rot="10800000" flipH="1">
            <a:off x="1036320" y="365274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1138528" y="3756478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we started building a new health department in Vrsac, Serbia, and bought the latest medical equipment in Resita, Romania. </a:t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1036318" y="4826032"/>
            <a:ext cx="4213312" cy="9957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/>
          <p:nvPr/>
        </p:nvSpPr>
        <p:spPr>
          <a:xfrm rot="10800000" flipH="1">
            <a:off x="1036318" y="482603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1138529" y="4901074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they improved research and monitoring, by tracking the foxes’ movements, breeding patterns, and health.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detail how our solution works in three steps/levels – this is the second one.</a:t>
            </a:r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1036317" y="946702"/>
            <a:ext cx="4195499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6. How it works - 2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6942370" y="2593885"/>
            <a:ext cx="4213312" cy="29814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1036320" y="2564298"/>
            <a:ext cx="4213312" cy="7878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1138527" y="2678344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trainees attended 64 expert classes, combining theory and practice.</a:t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1036320" y="3462250"/>
            <a:ext cx="4213312" cy="11483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 rot="10800000" flipH="1">
            <a:off x="1036320" y="346224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1138526" y="3620759"/>
            <a:ext cx="4093291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Then, we organised professional trainings to promote the exchange of knowledge between medical experts dealing with dementia patients. </a:t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>
            <a:off x="1036318" y="4724432"/>
            <a:ext cx="4213312" cy="8508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 rot="10800000" flipH="1">
            <a:off x="1036318" y="472443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1138525" y="4836880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they shared knowledge, resources, and strategies to safeguard the arctic fox.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6942370" y="1051620"/>
            <a:ext cx="4213312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detail how our solution works in three steps/levels – this is the third one.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1036317" y="946702"/>
            <a:ext cx="4195499" cy="81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1" i="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7. How it works - 3</a:t>
            </a:r>
            <a:endParaRPr sz="3300" b="1" i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6942370" y="2593885"/>
            <a:ext cx="4213312" cy="3208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 rot="10800000" flipH="1">
            <a:off x="6942370" y="2593885"/>
            <a:ext cx="4213312" cy="54864"/>
          </a:xfrm>
          <a:prstGeom prst="rect">
            <a:avLst/>
          </a:prstGeom>
          <a:solidFill>
            <a:srgbClr val="E7C41F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7471686" y="2776854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7B7B7B"/>
                </a:solidFill>
                <a:latin typeface="Georgia"/>
                <a:ea typeface="Georgia"/>
                <a:cs typeface="Georgia"/>
                <a:sym typeface="Georgia"/>
              </a:rPr>
              <a:t>Your text – keep it short</a:t>
            </a:r>
            <a:endParaRPr sz="1400" b="0" i="0" u="none" strike="noStrike" cap="none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7390364" y="3726889"/>
            <a:ext cx="3317323" cy="88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183" name="Google Shape;183;p9"/>
          <p:cNvSpPr txBox="1"/>
          <p:nvPr/>
        </p:nvSpPr>
        <p:spPr>
          <a:xfrm>
            <a:off x="1478647" y="2093958"/>
            <a:ext cx="3154680" cy="32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9BC"/>
              </a:buClr>
              <a:buSzPts val="1800"/>
              <a:buFont typeface="Georgia"/>
              <a:buNone/>
            </a:pPr>
            <a:r>
              <a:rPr lang="en-US" sz="1800" b="1" i="0" u="none" strike="noStrike" cap="none">
                <a:solidFill>
                  <a:srgbClr val="0099BC"/>
                </a:solidFill>
                <a:latin typeface="Georgia"/>
                <a:ea typeface="Georgia"/>
                <a:cs typeface="Georgia"/>
                <a:sym typeface="Georgia"/>
              </a:rPr>
              <a:t>Examples</a:t>
            </a:r>
            <a:endParaRPr sz="14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036320" y="2564298"/>
            <a:ext cx="4213312" cy="7878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 rot="10800000" flipH="1">
            <a:off x="1036320" y="2564296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1138527" y="2678344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Finally, we provided the participants with the seedlings and equipment to start planting.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1036320" y="3462250"/>
            <a:ext cx="4213312" cy="13414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 rot="10800000" flipH="1">
            <a:off x="1036320" y="3462249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1138526" y="3569607"/>
            <a:ext cx="4093291" cy="116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Finally, we have implemented a cross-border regional research to identify risk factors for dementia emerging, allowing the medical experts to focus on the key vulnerable groups.</a:t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1036318" y="4895882"/>
            <a:ext cx="4213312" cy="8508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51975" tIns="324000" rIns="180000" bIns="396000" anchor="b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/>
          <p:nvPr/>
        </p:nvSpPr>
        <p:spPr>
          <a:xfrm rot="10800000" flipH="1">
            <a:off x="1036318" y="4895881"/>
            <a:ext cx="4213312" cy="54864"/>
          </a:xfrm>
          <a:prstGeom prst="rect">
            <a:avLst/>
          </a:prstGeom>
          <a:solidFill>
            <a:srgbClr val="0A6EB7"/>
          </a:solidFill>
          <a:ln>
            <a:noFill/>
          </a:ln>
        </p:spPr>
        <p:txBody>
          <a:bodyPr spcFirstLastPara="1" wrap="square" lIns="251975" tIns="324000" rIns="180000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1138525" y="5008330"/>
            <a:ext cx="4093291" cy="6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216000" bIns="360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ensured that these elusive creatures had enough food during harsh winters.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Interact IV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0E6EB6"/>
      </a:accent1>
      <a:accent2>
        <a:srgbClr val="113D66"/>
      </a:accent2>
      <a:accent3>
        <a:srgbClr val="0099BC"/>
      </a:accent3>
      <a:accent4>
        <a:srgbClr val="EDC200"/>
      </a:accent4>
      <a:accent5>
        <a:srgbClr val="267067"/>
      </a:accent5>
      <a:accent6>
        <a:srgbClr val="F7A833"/>
      </a:accent6>
      <a:hlink>
        <a:srgbClr val="0099B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1127</Words>
  <Application>Microsoft Office PowerPoint</Application>
  <PresentationFormat>Widescreen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Georgia</vt:lpstr>
      <vt:lpstr>Office</vt:lpstr>
      <vt:lpstr>PowerPoint Presentation</vt:lpstr>
      <vt:lpstr>Introduction</vt:lpstr>
      <vt:lpstr>1.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Ottner</dc:creator>
  <cp:lastModifiedBy>NIKOLIC  , NEBOJSA</cp:lastModifiedBy>
  <cp:revision>8</cp:revision>
  <dcterms:created xsi:type="dcterms:W3CDTF">2017-07-25T02:03:18Z</dcterms:created>
  <dcterms:modified xsi:type="dcterms:W3CDTF">2026-04-14T11:46:12Z</dcterms:modified>
</cp:coreProperties>
</file>