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7" r:id="rId5"/>
  </p:sldMasterIdLst>
  <p:notesMasterIdLst>
    <p:notesMasterId r:id="rId28"/>
  </p:notesMasterIdLst>
  <p:sldIdLst>
    <p:sldId id="256" r:id="rId6"/>
    <p:sldId id="257" r:id="rId7"/>
    <p:sldId id="259" r:id="rId8"/>
    <p:sldId id="279" r:id="rId9"/>
    <p:sldId id="280" r:id="rId10"/>
    <p:sldId id="267" r:id="rId11"/>
    <p:sldId id="275" r:id="rId12"/>
    <p:sldId id="276" r:id="rId13"/>
    <p:sldId id="274" r:id="rId14"/>
    <p:sldId id="278" r:id="rId15"/>
    <p:sldId id="281" r:id="rId16"/>
    <p:sldId id="283" r:id="rId17"/>
    <p:sldId id="284" r:id="rId18"/>
    <p:sldId id="285" r:id="rId19"/>
    <p:sldId id="287" r:id="rId20"/>
    <p:sldId id="286" r:id="rId21"/>
    <p:sldId id="277" r:id="rId22"/>
    <p:sldId id="268" r:id="rId23"/>
    <p:sldId id="269" r:id="rId24"/>
    <p:sldId id="270" r:id="rId25"/>
    <p:sldId id="271" r:id="rId26"/>
    <p:sldId id="272" r:id="rId27"/>
  </p:sldIdLst>
  <p:sldSz cx="9144000" cy="6858000" type="screen4x3"/>
  <p:notesSz cx="6858000" cy="9144000"/>
  <p:embeddedFontLst>
    <p:embeddedFont>
      <p:font typeface="ＭＳ 明朝" panose="02020609040205080304" pitchFamily="49" charset="-128"/>
      <p:regular r:id="rId29"/>
    </p:embeddedFon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Open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IQyjk2uzxny5JJsgmfZtK0ZE4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chi, Valentina" initials="SV" lastIdx="1" clrIdx="0">
    <p:extLst>
      <p:ext uri="{19B8F6BF-5375-455C-9EA6-DF929625EA0E}">
        <p15:presenceInfo xmlns:p15="http://schemas.microsoft.com/office/powerpoint/2012/main" userId="S-1-5-21-1391366012-1333946760-1200435719-34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46" autoAdjust="0"/>
  </p:normalViewPr>
  <p:slideViewPr>
    <p:cSldViewPr snapToGrid="0">
      <p:cViewPr varScale="1">
        <p:scale>
          <a:sx n="100" d="100"/>
          <a:sy n="100" d="100"/>
        </p:scale>
        <p:origin x="191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font" Target="fonts/font13.fntdata"/><Relationship Id="rId5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697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13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82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24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The Intergovernmental Panel on Climate Change was created to provide policymakers with regular scientific assessments on climate change, its implications and potential future risks, as well as to put forward adaptation and mitigation options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26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33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751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p:cSld name="Logo">
    <p:spTree>
      <p:nvGrpSpPr>
        <p:cNvPr id="1"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a:stretch/>
        </p:blipFill>
        <p:spPr>
          <a:xfrm>
            <a:off x="51503" y="1057730"/>
            <a:ext cx="9092497" cy="4722102"/>
          </a:xfrm>
          <a:prstGeom prst="rect">
            <a:avLst/>
          </a:prstGeom>
          <a:noFill/>
          <a:ln>
            <a:noFill/>
          </a:ln>
        </p:spPr>
      </p:pic>
      <p:pic>
        <p:nvPicPr>
          <p:cNvPr id="17" name="Google Shape;17;p13"/>
          <p:cNvPicPr preferRelativeResize="0"/>
          <p:nvPr/>
        </p:nvPicPr>
        <p:blipFill rotWithShape="1">
          <a:blip r:embed="rId3">
            <a:alphaModFix/>
          </a:blip>
          <a:srcRect/>
          <a:stretch/>
        </p:blipFill>
        <p:spPr>
          <a:xfrm>
            <a:off x="6968344" y="6448913"/>
            <a:ext cx="1850288" cy="215997"/>
          </a:xfrm>
          <a:prstGeom prst="rect">
            <a:avLst/>
          </a:prstGeom>
          <a:noFill/>
          <a:ln>
            <a:noFill/>
          </a:ln>
        </p:spPr>
      </p:pic>
      <p:pic>
        <p:nvPicPr>
          <p:cNvPr id="18" name="Google Shape;18;p13" descr="Image result for van hall larenstein"/>
          <p:cNvPicPr preferRelativeResize="0"/>
          <p:nvPr/>
        </p:nvPicPr>
        <p:blipFill rotWithShape="1">
          <a:blip r:embed="rId4">
            <a:alphaModFix/>
          </a:blip>
          <a:srcRect/>
          <a:stretch/>
        </p:blipFill>
        <p:spPr>
          <a:xfrm>
            <a:off x="289560" y="6164166"/>
            <a:ext cx="1788371" cy="5007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9"/>
        <p:cNvGrpSpPr/>
        <p:nvPr/>
      </p:nvGrpSpPr>
      <p:grpSpPr>
        <a:xfrm>
          <a:off x="0" y="0"/>
          <a:ext cx="0" cy="0"/>
          <a:chOff x="0" y="0"/>
          <a:chExt cx="0" cy="0"/>
        </a:xfrm>
      </p:grpSpPr>
      <p:pic>
        <p:nvPicPr>
          <p:cNvPr id="20" name="Google Shape;20;p14"/>
          <p:cNvPicPr preferRelativeResize="0"/>
          <p:nvPr/>
        </p:nvPicPr>
        <p:blipFill rotWithShape="1">
          <a:blip r:embed="rId2">
            <a:alphaModFix/>
          </a:blip>
          <a:srcRect/>
          <a:stretch/>
        </p:blipFill>
        <p:spPr>
          <a:xfrm>
            <a:off x="546462" y="367278"/>
            <a:ext cx="3855889" cy="2002519"/>
          </a:xfrm>
          <a:prstGeom prst="rect">
            <a:avLst/>
          </a:prstGeom>
          <a:noFill/>
          <a:ln>
            <a:noFill/>
          </a:ln>
        </p:spPr>
      </p:pic>
      <p:pic>
        <p:nvPicPr>
          <p:cNvPr id="21" name="Google Shape;21;p14"/>
          <p:cNvPicPr preferRelativeResize="0"/>
          <p:nvPr/>
        </p:nvPicPr>
        <p:blipFill rotWithShape="1">
          <a:blip r:embed="rId3">
            <a:alphaModFix/>
          </a:blip>
          <a:srcRect/>
          <a:stretch/>
        </p:blipFill>
        <p:spPr>
          <a:xfrm>
            <a:off x="6968344" y="6448913"/>
            <a:ext cx="1850288" cy="215997"/>
          </a:xfrm>
          <a:prstGeom prst="rect">
            <a:avLst/>
          </a:prstGeom>
          <a:noFill/>
          <a:ln>
            <a:noFill/>
          </a:ln>
        </p:spPr>
      </p:pic>
      <p:pic>
        <p:nvPicPr>
          <p:cNvPr id="22" name="Google Shape;22;p14" descr="Image result for van hall larenstein"/>
          <p:cNvPicPr preferRelativeResize="0"/>
          <p:nvPr/>
        </p:nvPicPr>
        <p:blipFill rotWithShape="1">
          <a:blip r:embed="rId4">
            <a:alphaModFix/>
          </a:blip>
          <a:srcRect/>
          <a:stretch/>
        </p:blipFill>
        <p:spPr>
          <a:xfrm>
            <a:off x="289560" y="6164166"/>
            <a:ext cx="1788371" cy="50074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3"/>
        <p:cNvGrpSpPr/>
        <p:nvPr/>
      </p:nvGrpSpPr>
      <p:grpSpPr>
        <a:xfrm>
          <a:off x="0" y="0"/>
          <a:ext cx="0" cy="0"/>
          <a:chOff x="0" y="0"/>
          <a:chExt cx="0" cy="0"/>
        </a:xfrm>
      </p:grpSpPr>
      <p:pic>
        <p:nvPicPr>
          <p:cNvPr id="24" name="Google Shape;24;p15"/>
          <p:cNvPicPr preferRelativeResize="0"/>
          <p:nvPr/>
        </p:nvPicPr>
        <p:blipFill rotWithShape="1">
          <a:blip r:embed="rId2">
            <a:alphaModFix/>
          </a:blip>
          <a:srcRect/>
          <a:stretch/>
        </p:blipFill>
        <p:spPr>
          <a:xfrm>
            <a:off x="5875987" y="519809"/>
            <a:ext cx="2632287" cy="1367053"/>
          </a:xfrm>
          <a:prstGeom prst="rect">
            <a:avLst/>
          </a:prstGeom>
          <a:noFill/>
          <a:ln>
            <a:noFill/>
          </a:ln>
        </p:spPr>
      </p:pic>
      <p:pic>
        <p:nvPicPr>
          <p:cNvPr id="25" name="Google Shape;25;p15"/>
          <p:cNvPicPr preferRelativeResize="0"/>
          <p:nvPr/>
        </p:nvPicPr>
        <p:blipFill rotWithShape="1">
          <a:blip r:embed="rId3">
            <a:alphaModFix/>
          </a:blip>
          <a:srcRect/>
          <a:stretch/>
        </p:blipFill>
        <p:spPr>
          <a:xfrm>
            <a:off x="7292458" y="6513733"/>
            <a:ext cx="1446099" cy="168813"/>
          </a:xfrm>
          <a:prstGeom prst="rect">
            <a:avLst/>
          </a:prstGeom>
          <a:noFill/>
          <a:ln>
            <a:noFill/>
          </a:ln>
        </p:spPr>
      </p:pic>
      <p:pic>
        <p:nvPicPr>
          <p:cNvPr id="26" name="Google Shape;26;p15" descr="Image result for van hall larenstein"/>
          <p:cNvPicPr preferRelativeResize="0"/>
          <p:nvPr/>
        </p:nvPicPr>
        <p:blipFill rotWithShape="1">
          <a:blip r:embed="rId4">
            <a:alphaModFix/>
          </a:blip>
          <a:srcRect/>
          <a:stretch/>
        </p:blipFill>
        <p:spPr>
          <a:xfrm>
            <a:off x="357052" y="6375400"/>
            <a:ext cx="1201783" cy="3364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47"/>
        <p:cNvGrpSpPr/>
        <p:nvPr/>
      </p:nvGrpSpPr>
      <p:grpSpPr>
        <a:xfrm>
          <a:off x="0" y="0"/>
          <a:ext cx="0" cy="0"/>
          <a:chOff x="0" y="0"/>
          <a:chExt cx="0" cy="0"/>
        </a:xfrm>
      </p:grpSpPr>
      <p:pic>
        <p:nvPicPr>
          <p:cNvPr id="48" name="Google Shape;48;p20"/>
          <p:cNvPicPr preferRelativeResize="0"/>
          <p:nvPr/>
        </p:nvPicPr>
        <p:blipFill rotWithShape="1">
          <a:blip r:embed="rId2">
            <a:alphaModFix/>
          </a:blip>
          <a:srcRect/>
          <a:stretch/>
        </p:blipFill>
        <p:spPr>
          <a:xfrm>
            <a:off x="-1" y="552633"/>
            <a:ext cx="9092497" cy="4722102"/>
          </a:xfrm>
          <a:prstGeom prst="rect">
            <a:avLst/>
          </a:prstGeom>
          <a:noFill/>
          <a:ln>
            <a:noFill/>
          </a:ln>
        </p:spPr>
      </p:pic>
      <p:sp>
        <p:nvSpPr>
          <p:cNvPr id="49" name="Google Shape;49;p20"/>
          <p:cNvSpPr txBox="1"/>
          <p:nvPr/>
        </p:nvSpPr>
        <p:spPr>
          <a:xfrm>
            <a:off x="1059251" y="5011341"/>
            <a:ext cx="7449023" cy="923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5400" b="1">
                <a:solidFill>
                  <a:schemeClr val="dk1"/>
                </a:solidFill>
                <a:latin typeface="Open Sans"/>
                <a:ea typeface="Open Sans"/>
                <a:cs typeface="Open Sans"/>
                <a:sym typeface="Open Sans"/>
              </a:rPr>
              <a:t>Thank you!</a:t>
            </a:r>
            <a:endParaRPr/>
          </a:p>
        </p:txBody>
      </p:sp>
      <p:pic>
        <p:nvPicPr>
          <p:cNvPr id="50" name="Google Shape;50;p20"/>
          <p:cNvPicPr preferRelativeResize="0"/>
          <p:nvPr/>
        </p:nvPicPr>
        <p:blipFill rotWithShape="1">
          <a:blip r:embed="rId3">
            <a:alphaModFix/>
          </a:blip>
          <a:srcRect/>
          <a:stretch/>
        </p:blipFill>
        <p:spPr>
          <a:xfrm>
            <a:off x="7292458" y="6513733"/>
            <a:ext cx="1446099" cy="168813"/>
          </a:xfrm>
          <a:prstGeom prst="rect">
            <a:avLst/>
          </a:prstGeom>
          <a:noFill/>
          <a:ln>
            <a:noFill/>
          </a:ln>
        </p:spPr>
      </p:pic>
      <p:pic>
        <p:nvPicPr>
          <p:cNvPr id="51" name="Google Shape;51;p20" descr="Image result for van hall larenstein"/>
          <p:cNvPicPr preferRelativeResize="0"/>
          <p:nvPr/>
        </p:nvPicPr>
        <p:blipFill rotWithShape="1">
          <a:blip r:embed="rId4">
            <a:alphaModFix/>
          </a:blip>
          <a:srcRect/>
          <a:stretch/>
        </p:blipFill>
        <p:spPr>
          <a:xfrm>
            <a:off x="357052" y="6375400"/>
            <a:ext cx="1201783" cy="336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pagina">
    <p:spTree>
      <p:nvGrpSpPr>
        <p:cNvPr id="1" name=""/>
        <p:cNvGrpSpPr/>
        <p:nvPr/>
      </p:nvGrpSpPr>
      <p:grpSpPr>
        <a:xfrm>
          <a:off x="0" y="0"/>
          <a:ext cx="0" cy="0"/>
          <a:chOff x="0" y="0"/>
          <a:chExt cx="0" cy="0"/>
        </a:xfrm>
      </p:grpSpPr>
      <p:pic>
        <p:nvPicPr>
          <p:cNvPr id="10" name="Afbeelding 9" descr="Background_Titelpage_PPT_V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hthoek 10"/>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VHL_logo_kleur_RGB_voetj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8636" y="5907024"/>
            <a:ext cx="2505364" cy="950976"/>
          </a:xfrm>
          <a:prstGeom prst="rect">
            <a:avLst/>
          </a:prstGeom>
        </p:spPr>
      </p:pic>
      <p:sp>
        <p:nvSpPr>
          <p:cNvPr id="9" name="Rechthoek 8"/>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780630" y="2883589"/>
            <a:ext cx="5446931" cy="775111"/>
          </a:xfrm>
        </p:spPr>
        <p:txBody>
          <a:bodyPr/>
          <a:lstStyle>
            <a:lvl1pPr>
              <a:defRPr baseline="0">
                <a:solidFill>
                  <a:schemeClr val="bg1"/>
                </a:solidFill>
              </a:defRPr>
            </a:lvl1pPr>
          </a:lstStyle>
          <a:p>
            <a:r>
              <a:rPr lang="en-US" dirty="0" err="1"/>
              <a:t>Titel</a:t>
            </a:r>
            <a:r>
              <a:rPr lang="en-US" dirty="0"/>
              <a:t> van </a:t>
            </a:r>
            <a:r>
              <a:rPr lang="en-US" dirty="0" err="1"/>
              <a:t>presentatie</a:t>
            </a:r>
            <a:endParaRPr lang="nl-NL" dirty="0"/>
          </a:p>
        </p:txBody>
      </p:sp>
      <p:pic>
        <p:nvPicPr>
          <p:cNvPr id="14" name="Afbeelding 13" descr="VHL_logo_kleur_RGB_voetje.png"/>
          <p:cNvPicPr>
            <a:picLocks noChangeAspect="1"/>
          </p:cNvPicPr>
          <p:nvPr userDrawn="1"/>
        </p:nvPicPr>
        <p:blipFill rotWithShape="1">
          <a:blip r:embed="rId3">
            <a:extLst>
              <a:ext uri="{28A0092B-C50C-407E-A947-70E740481C1C}">
                <a14:useLocalDpi xmlns:a14="http://schemas.microsoft.com/office/drawing/2010/main" val="0"/>
              </a:ext>
            </a:extLst>
          </a:blip>
          <a:srcRect r="2995"/>
          <a:stretch/>
        </p:blipFill>
        <p:spPr>
          <a:xfrm>
            <a:off x="6638635" y="5907024"/>
            <a:ext cx="2430319" cy="950976"/>
          </a:xfrm>
          <a:prstGeom prst="rect">
            <a:avLst/>
          </a:prstGeom>
        </p:spPr>
      </p:pic>
    </p:spTree>
    <p:extLst>
      <p:ext uri="{BB962C8B-B14F-4D97-AF65-F5344CB8AC3E}">
        <p14:creationId xmlns:p14="http://schemas.microsoft.com/office/powerpoint/2010/main" val="263030397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ina met opsomming">
    <p:spTree>
      <p:nvGrpSpPr>
        <p:cNvPr id="1" name=""/>
        <p:cNvGrpSpPr/>
        <p:nvPr/>
      </p:nvGrpSpPr>
      <p:grpSpPr>
        <a:xfrm>
          <a:off x="0" y="0"/>
          <a:ext cx="0" cy="0"/>
          <a:chOff x="0" y="0"/>
          <a:chExt cx="0" cy="0"/>
        </a:xfrm>
      </p:grpSpPr>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US" dirty="0" err="1"/>
              <a:t>Paginatitel</a:t>
            </a:r>
            <a:endParaRPr lang="nl-NL" dirty="0"/>
          </a:p>
        </p:txBody>
      </p:sp>
      <p:sp>
        <p:nvSpPr>
          <p:cNvPr id="3" name="Tijdelijke aanduiding voor inhoud 2"/>
          <p:cNvSpPr>
            <a:spLocks noGrp="1"/>
          </p:cNvSpPr>
          <p:nvPr>
            <p:ph idx="1" hasCustomPrompt="1"/>
          </p:nvPr>
        </p:nvSpPr>
        <p:spPr/>
        <p:txBody>
          <a:bodyPr>
            <a:noAutofit/>
          </a:bodyPr>
          <a:lstStyle>
            <a:lvl1pPr>
              <a:defRPr lang="nl-NL" sz="2400">
                <a:effectLst/>
                <a:latin typeface="+mn-lt"/>
              </a:defRPr>
            </a:lvl1pPr>
            <a:lvl2pPr>
              <a:defRPr lang="nl-NL" sz="2400" baseline="0" smtClean="0">
                <a:effectLst/>
                <a:latin typeface="+mn-lt"/>
              </a:defRPr>
            </a:lvl2pPr>
          </a:lstStyle>
          <a:p>
            <a:pPr lvl="0"/>
            <a:r>
              <a:rPr lang="nl-NL" sz="2400" dirty="0">
                <a:effectLst/>
                <a:latin typeface="+mn-lt"/>
                <a:ea typeface="ＭＳ 明朝"/>
                <a:cs typeface="Times New Roman"/>
              </a:rPr>
              <a:t>Onderwerp 1</a:t>
            </a:r>
          </a:p>
          <a:p>
            <a:pPr lvl="1"/>
            <a:r>
              <a:rPr lang="nl-NL" sz="2400" dirty="0">
                <a:effectLst/>
                <a:latin typeface="+mn-lt"/>
                <a:ea typeface="ＭＳ 明朝"/>
                <a:cs typeface="Times New Roman"/>
              </a:rPr>
              <a:t>Onderwerp 1a</a:t>
            </a:r>
            <a:endParaRPr lang="nl-NL" sz="1200" dirty="0">
              <a:effectLst/>
              <a:latin typeface="Cambria"/>
              <a:ea typeface="ＭＳ 明朝"/>
              <a:cs typeface="Times New Roman"/>
            </a:endParaRPr>
          </a:p>
          <a:p>
            <a:pPr lvl="1"/>
            <a:r>
              <a:rPr lang="nl-NL" sz="2400" dirty="0">
                <a:effectLst/>
                <a:latin typeface="+mn-lt"/>
                <a:ea typeface="ＭＳ 明朝"/>
                <a:cs typeface="Times New Roman"/>
              </a:rPr>
              <a:t>Onderwerp 1b</a:t>
            </a:r>
            <a:endParaRPr lang="nl-NL" sz="1200" dirty="0">
              <a:effectLst/>
              <a:latin typeface="Cambria"/>
              <a:ea typeface="ＭＳ 明朝"/>
              <a:cs typeface="Times New Roman"/>
            </a:endParaRPr>
          </a:p>
          <a:p>
            <a:pPr lvl="0"/>
            <a:r>
              <a:rPr lang="nl-NL" sz="2400" dirty="0">
                <a:effectLst/>
                <a:latin typeface="+mn-lt"/>
                <a:ea typeface="ＭＳ 明朝"/>
                <a:cs typeface="Times New Roman"/>
              </a:rPr>
              <a:t>Onderwerp 2</a:t>
            </a:r>
            <a:endParaRPr lang="nl-NL" sz="1200" dirty="0">
              <a:effectLst/>
              <a:latin typeface="Cambria"/>
              <a:ea typeface="ＭＳ 明朝"/>
              <a:cs typeface="Times New Roman"/>
            </a:endParaRPr>
          </a:p>
          <a:p>
            <a:pPr lvl="0"/>
            <a:r>
              <a:rPr lang="nl-NL" sz="2400" dirty="0">
                <a:effectLst/>
                <a:latin typeface="+mn-lt"/>
                <a:ea typeface="ＭＳ 明朝"/>
                <a:cs typeface="Times New Roman"/>
              </a:rPr>
              <a:t>Onderwerp 3</a:t>
            </a:r>
            <a:endParaRPr lang="nl-NL" sz="1200" dirty="0">
              <a:effectLst/>
              <a:latin typeface="Cambria"/>
              <a:ea typeface="ＭＳ 明朝"/>
              <a:cs typeface="Times New Roman"/>
            </a:endParaRPr>
          </a:p>
          <a:p>
            <a:pPr lvl="0"/>
            <a:r>
              <a:rPr lang="nl-NL" sz="2400" dirty="0">
                <a:effectLst/>
                <a:latin typeface="+mn-lt"/>
                <a:ea typeface="ＭＳ 明朝"/>
                <a:cs typeface="Times New Roman"/>
              </a:rPr>
              <a:t>Onderwerp 4</a:t>
            </a:r>
            <a:endParaRPr lang="nl-NL" sz="1200" dirty="0">
              <a:effectLst/>
              <a:latin typeface="Cambria"/>
              <a:ea typeface="ＭＳ 明朝"/>
              <a:cs typeface="Times New Roman"/>
            </a:endParaRPr>
          </a:p>
          <a:p>
            <a:pPr lvl="0"/>
            <a:r>
              <a:rPr lang="nl-NL" sz="2400" dirty="0">
                <a:effectLst/>
                <a:latin typeface="+mn-lt"/>
                <a:ea typeface="ＭＳ 明朝"/>
                <a:cs typeface="Times New Roman"/>
              </a:rPr>
              <a:t>Onderwerp 5</a:t>
            </a:r>
            <a:endParaRPr lang="nl-NL" sz="1200" dirty="0">
              <a:effectLst/>
              <a:latin typeface="Cambria"/>
              <a:ea typeface="ＭＳ 明朝"/>
              <a:cs typeface="Times New Roman"/>
            </a:endParaRPr>
          </a:p>
        </p:txBody>
      </p:sp>
      <p:sp>
        <p:nvSpPr>
          <p:cNvPr id="6" name="Tijdelijke aanduiding voor dianummer 5"/>
          <p:cNvSpPr>
            <a:spLocks noGrp="1"/>
          </p:cNvSpPr>
          <p:nvPr>
            <p:ph type="sldNum" sz="quarter" idx="12"/>
          </p:nvPr>
        </p:nvSpPr>
        <p:spPr>
          <a:xfrm>
            <a:off x="7485888" y="6210725"/>
            <a:ext cx="1171782" cy="365125"/>
          </a:xfrm>
        </p:spPr>
        <p:txBody>
          <a:bodyPr/>
          <a:lstStyle>
            <a:lvl1pPr algn="l">
              <a:defRPr>
                <a:solidFill>
                  <a:srgbClr val="000000"/>
                </a:solidFill>
              </a:defRPr>
            </a:lvl1pPr>
          </a:lstStyle>
          <a:p>
            <a:r>
              <a:rPr lang="nl-NL" dirty="0"/>
              <a:t>Pagina </a:t>
            </a:r>
            <a:fld id="{5AA51E57-5550-4F41-8336-E81354B3B2AB}" type="slidenum">
              <a:rPr lang="nl-NL" smtClean="0"/>
              <a:pPr/>
              <a:t>‹nr.›</a:t>
            </a:fld>
            <a:endParaRPr lang="nl-NL" dirty="0"/>
          </a:p>
        </p:txBody>
      </p:sp>
      <p:sp>
        <p:nvSpPr>
          <p:cNvPr id="12"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r>
              <a:rPr lang="en-US"/>
              <a:t>3rd partner meeting, Kamp (D) - 28 June 2019</a:t>
            </a:r>
            <a:endParaRPr lang="nl-NL" dirty="0"/>
          </a:p>
        </p:txBody>
      </p:sp>
    </p:spTree>
    <p:extLst>
      <p:ext uri="{BB962C8B-B14F-4D97-AF65-F5344CB8AC3E}">
        <p14:creationId xmlns:p14="http://schemas.microsoft.com/office/powerpoint/2010/main" val="8202236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6" name="Afbeelding 5" descr="Background_Devider_PPT_V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780630" y="2883589"/>
            <a:ext cx="5446931" cy="775111"/>
          </a:xfrm>
        </p:spPr>
        <p:txBody>
          <a:bodyPr/>
          <a:lstStyle>
            <a:lvl1pPr>
              <a:defRPr baseline="0">
                <a:solidFill>
                  <a:schemeClr val="bg1"/>
                </a:solidFill>
              </a:defRPr>
            </a:lvl1pPr>
          </a:lstStyle>
          <a:p>
            <a:r>
              <a:rPr lang="en-US" dirty="0" err="1"/>
              <a:t>Titel</a:t>
            </a:r>
            <a:r>
              <a:rPr lang="en-US" dirty="0"/>
              <a:t> van divider</a:t>
            </a:r>
            <a:endParaRPr lang="nl-NL" dirty="0"/>
          </a:p>
        </p:txBody>
      </p:sp>
      <p:pic>
        <p:nvPicPr>
          <p:cNvPr id="7" name="Afbeelding 6" descr="VHL_logo_kleur_RGB_voetje.png"/>
          <p:cNvPicPr>
            <a:picLocks noChangeAspect="1"/>
          </p:cNvPicPr>
          <p:nvPr userDrawn="1"/>
        </p:nvPicPr>
        <p:blipFill rotWithShape="1">
          <a:blip r:embed="rId3">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12" name="Tijdelijke aanduiding voor dianummer 5"/>
          <p:cNvSpPr>
            <a:spLocks noGrp="1"/>
          </p:cNvSpPr>
          <p:nvPr>
            <p:ph type="sldNum" sz="quarter" idx="12"/>
          </p:nvPr>
        </p:nvSpPr>
        <p:spPr>
          <a:xfrm>
            <a:off x="7485888" y="6210725"/>
            <a:ext cx="1171782" cy="365125"/>
          </a:xfrm>
        </p:spPr>
        <p:txBody>
          <a:bodyPr/>
          <a:lstStyle>
            <a:lvl1pPr algn="l">
              <a:defRPr>
                <a:solidFill>
                  <a:srgbClr val="000000"/>
                </a:solidFill>
              </a:defRPr>
            </a:lvl1pPr>
          </a:lstStyle>
          <a:p>
            <a:r>
              <a:rPr lang="nl-NL" dirty="0"/>
              <a:t>Pagina </a:t>
            </a:r>
            <a:fld id="{5AA51E57-5550-4F41-8336-E81354B3B2AB}" type="slidenum">
              <a:rPr lang="nl-NL" smtClean="0"/>
              <a:pPr/>
              <a:t>‹nr.›</a:t>
            </a:fld>
            <a:endParaRPr lang="nl-NL" dirty="0"/>
          </a:p>
        </p:txBody>
      </p:sp>
      <p:sp>
        <p:nvSpPr>
          <p:cNvPr id="8"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r>
              <a:rPr lang="en-US"/>
              <a:t>3rd partner meeting, Kamp (D) - 28 June 2019</a:t>
            </a:r>
            <a:endParaRPr lang="nl-NL" dirty="0"/>
          </a:p>
        </p:txBody>
      </p:sp>
    </p:spTree>
    <p:extLst>
      <p:ext uri="{BB962C8B-B14F-4D97-AF65-F5344CB8AC3E}">
        <p14:creationId xmlns:p14="http://schemas.microsoft.com/office/powerpoint/2010/main" val="14422042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agina met tekst">
    <p:spTree>
      <p:nvGrpSpPr>
        <p:cNvPr id="1" name=""/>
        <p:cNvGrpSpPr/>
        <p:nvPr/>
      </p:nvGrpSpPr>
      <p:grpSpPr>
        <a:xfrm>
          <a:off x="0" y="0"/>
          <a:ext cx="0" cy="0"/>
          <a:chOff x="0" y="0"/>
          <a:chExt cx="0" cy="0"/>
        </a:xfrm>
      </p:grpSpPr>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US" dirty="0" err="1"/>
              <a:t>Paginatitel</a:t>
            </a:r>
            <a:endParaRPr lang="nl-NL" dirty="0"/>
          </a:p>
        </p:txBody>
      </p:sp>
      <p:sp>
        <p:nvSpPr>
          <p:cNvPr id="3" name="Tijdelijke aanduiding voor inhoud 2"/>
          <p:cNvSpPr>
            <a:spLocks noGrp="1"/>
          </p:cNvSpPr>
          <p:nvPr>
            <p:ph idx="1" hasCustomPrompt="1"/>
          </p:nvPr>
        </p:nvSpPr>
        <p:spPr/>
        <p:txBody>
          <a:bodyPr>
            <a:noAutofit/>
          </a:bodyPr>
          <a:lstStyle>
            <a:lvl1pPr marL="0" indent="0">
              <a:buNone/>
              <a:defRPr lang="nl-NL" sz="2400" b="0">
                <a:effectLst/>
                <a:latin typeface="+mn-lt"/>
              </a:defRPr>
            </a:lvl1pPr>
            <a:lvl2pPr>
              <a:defRPr lang="nl-NL" sz="800" smtClean="0">
                <a:effectLst/>
              </a:defRPr>
            </a:lvl2pPr>
          </a:lstStyle>
          <a:p>
            <a:r>
              <a:rPr lang="nl-NL" sz="2400" b="1" dirty="0">
                <a:effectLst/>
                <a:latin typeface="+mn-lt"/>
                <a:ea typeface="ＭＳ 明朝"/>
                <a:cs typeface="Times New Roman"/>
              </a:rPr>
              <a:t>Kopje</a:t>
            </a:r>
            <a:endParaRPr lang="nl-NL" sz="1200" dirty="0">
              <a:effectLst/>
              <a:latin typeface="Cambria"/>
              <a:ea typeface="ＭＳ 明朝"/>
              <a:cs typeface="Times New Roman"/>
            </a:endParaRPr>
          </a:p>
          <a:p>
            <a:r>
              <a:rPr lang="nl-NL" sz="2400" dirty="0" err="1">
                <a:effectLst/>
                <a:latin typeface="+mn-lt"/>
                <a:ea typeface="ＭＳ 明朝"/>
                <a:cs typeface="Times New Roman"/>
              </a:rPr>
              <a:t>Lorem</a:t>
            </a:r>
            <a:r>
              <a:rPr lang="nl-NL" sz="2400" dirty="0">
                <a:effectLst/>
                <a:latin typeface="+mn-lt"/>
                <a:ea typeface="ＭＳ 明朝"/>
                <a:cs typeface="Times New Roman"/>
              </a:rPr>
              <a:t> </a:t>
            </a:r>
            <a:r>
              <a:rPr lang="nl-NL" sz="2400" dirty="0" err="1">
                <a:effectLst/>
                <a:latin typeface="+mn-lt"/>
                <a:ea typeface="ＭＳ 明朝"/>
                <a:cs typeface="Times New Roman"/>
              </a:rPr>
              <a:t>ipsum</a:t>
            </a:r>
            <a:r>
              <a:rPr lang="nl-NL" sz="2400" dirty="0">
                <a:effectLst/>
                <a:latin typeface="+mn-lt"/>
                <a:ea typeface="ＭＳ 明朝"/>
                <a:cs typeface="Times New Roman"/>
              </a:rPr>
              <a:t> </a:t>
            </a:r>
            <a:r>
              <a:rPr lang="nl-NL" sz="2400" dirty="0" err="1">
                <a:effectLst/>
                <a:latin typeface="+mn-lt"/>
                <a:ea typeface="ＭＳ 明朝"/>
                <a:cs typeface="Times New Roman"/>
              </a:rPr>
              <a:t>dolor</a:t>
            </a:r>
            <a:r>
              <a:rPr lang="nl-NL" sz="2400" dirty="0">
                <a:effectLst/>
                <a:latin typeface="+mn-lt"/>
                <a:ea typeface="ＭＳ 明朝"/>
                <a:cs typeface="Times New Roman"/>
              </a:rPr>
              <a:t> </a:t>
            </a:r>
            <a:r>
              <a:rPr lang="nl-NL" sz="2400" dirty="0" err="1">
                <a:effectLst/>
                <a:latin typeface="+mn-lt"/>
                <a:ea typeface="ＭＳ 明朝"/>
                <a:cs typeface="Times New Roman"/>
              </a:rPr>
              <a:t>sit</a:t>
            </a:r>
            <a:r>
              <a:rPr lang="nl-NL" sz="2400" dirty="0">
                <a:effectLst/>
                <a:latin typeface="+mn-lt"/>
                <a:ea typeface="ＭＳ 明朝"/>
                <a:cs typeface="Times New Roman"/>
              </a:rPr>
              <a:t> </a:t>
            </a:r>
            <a:r>
              <a:rPr lang="nl-NL" sz="2400" dirty="0" err="1">
                <a:effectLst/>
                <a:latin typeface="+mn-lt"/>
                <a:ea typeface="ＭＳ 明朝"/>
                <a:cs typeface="Times New Roman"/>
              </a:rPr>
              <a:t>amet</a:t>
            </a:r>
            <a:r>
              <a:rPr lang="nl-NL" sz="2400" dirty="0">
                <a:effectLst/>
                <a:latin typeface="+mn-lt"/>
                <a:ea typeface="ＭＳ 明朝"/>
                <a:cs typeface="Times New Roman"/>
              </a:rPr>
              <a:t>, </a:t>
            </a:r>
            <a:r>
              <a:rPr lang="nl-NL" sz="2400" dirty="0" err="1">
                <a:effectLst/>
                <a:latin typeface="+mn-lt"/>
                <a:ea typeface="ＭＳ 明朝"/>
                <a:cs typeface="Times New Roman"/>
              </a:rPr>
              <a:t>consectetur</a:t>
            </a:r>
            <a:r>
              <a:rPr lang="nl-NL" sz="2400" dirty="0">
                <a:effectLst/>
                <a:latin typeface="+mn-lt"/>
                <a:ea typeface="ＭＳ 明朝"/>
                <a:cs typeface="Times New Roman"/>
              </a:rPr>
              <a:t> </a:t>
            </a:r>
            <a:r>
              <a:rPr lang="nl-NL" sz="2400" dirty="0" err="1">
                <a:effectLst/>
                <a:latin typeface="+mn-lt"/>
                <a:ea typeface="ＭＳ 明朝"/>
                <a:cs typeface="Times New Roman"/>
              </a:rPr>
              <a:t>adipiscing</a:t>
            </a:r>
            <a:r>
              <a:rPr lang="nl-NL" sz="2400" dirty="0">
                <a:effectLst/>
                <a:latin typeface="+mn-lt"/>
                <a:ea typeface="ＭＳ 明朝"/>
                <a:cs typeface="Times New Roman"/>
              </a:rPr>
              <a:t> </a:t>
            </a:r>
            <a:r>
              <a:rPr lang="nl-NL" sz="2400" dirty="0" err="1">
                <a:effectLst/>
                <a:latin typeface="+mn-lt"/>
                <a:ea typeface="ＭＳ 明朝"/>
                <a:cs typeface="Times New Roman"/>
              </a:rPr>
              <a:t>elit</a:t>
            </a:r>
            <a:r>
              <a:rPr lang="nl-NL" sz="2400" dirty="0">
                <a:effectLst/>
                <a:latin typeface="+mn-lt"/>
                <a:ea typeface="ＭＳ 明朝"/>
                <a:cs typeface="Times New Roman"/>
              </a:rPr>
              <a:t>. </a:t>
            </a:r>
            <a:r>
              <a:rPr lang="nl-NL" sz="2400" dirty="0" err="1">
                <a:effectLst/>
                <a:latin typeface="+mn-lt"/>
                <a:ea typeface="ＭＳ 明朝"/>
                <a:cs typeface="Times New Roman"/>
              </a:rPr>
              <a:t>Curabitur</a:t>
            </a:r>
            <a:r>
              <a:rPr lang="nl-NL" sz="2400" dirty="0">
                <a:effectLst/>
                <a:latin typeface="+mn-lt"/>
                <a:ea typeface="ＭＳ 明朝"/>
                <a:cs typeface="Times New Roman"/>
              </a:rPr>
              <a:t> </a:t>
            </a:r>
            <a:r>
              <a:rPr lang="nl-NL" sz="2400" dirty="0" err="1">
                <a:effectLst/>
                <a:latin typeface="+mn-lt"/>
                <a:ea typeface="ＭＳ 明朝"/>
                <a:cs typeface="Times New Roman"/>
              </a:rPr>
              <a:t>sed</a:t>
            </a:r>
            <a:r>
              <a:rPr lang="nl-NL" sz="2400" dirty="0">
                <a:effectLst/>
                <a:latin typeface="+mn-lt"/>
                <a:ea typeface="ＭＳ 明朝"/>
                <a:cs typeface="Times New Roman"/>
              </a:rPr>
              <a:t> ante massa. </a:t>
            </a:r>
            <a:r>
              <a:rPr lang="nl-NL" sz="2400" dirty="0" err="1">
                <a:effectLst/>
                <a:latin typeface="+mn-lt"/>
                <a:ea typeface="ＭＳ 明朝"/>
                <a:cs typeface="Times New Roman"/>
              </a:rPr>
              <a:t>Suspendisse</a:t>
            </a:r>
            <a:r>
              <a:rPr lang="nl-NL" sz="2400" dirty="0">
                <a:effectLst/>
                <a:latin typeface="+mn-lt"/>
                <a:ea typeface="ＭＳ 明朝"/>
                <a:cs typeface="Times New Roman"/>
              </a:rPr>
              <a:t> </a:t>
            </a:r>
            <a:r>
              <a:rPr lang="nl-NL" sz="2400" dirty="0" err="1">
                <a:effectLst/>
                <a:latin typeface="+mn-lt"/>
                <a:ea typeface="ＭＳ 明朝"/>
                <a:cs typeface="Times New Roman"/>
              </a:rPr>
              <a:t>potenti</a:t>
            </a:r>
            <a:r>
              <a:rPr lang="nl-NL" sz="2400" dirty="0">
                <a:effectLst/>
                <a:latin typeface="+mn-lt"/>
                <a:ea typeface="ＭＳ 明朝"/>
                <a:cs typeface="Times New Roman"/>
              </a:rPr>
              <a:t>. In </a:t>
            </a:r>
            <a:r>
              <a:rPr lang="nl-NL" sz="2400" dirty="0" err="1">
                <a:effectLst/>
                <a:latin typeface="+mn-lt"/>
                <a:ea typeface="ＭＳ 明朝"/>
                <a:cs typeface="Times New Roman"/>
              </a:rPr>
              <a:t>quis</a:t>
            </a:r>
            <a:r>
              <a:rPr lang="nl-NL" sz="2400" dirty="0">
                <a:effectLst/>
                <a:latin typeface="+mn-lt"/>
                <a:ea typeface="ＭＳ 明朝"/>
                <a:cs typeface="Times New Roman"/>
              </a:rPr>
              <a:t> </a:t>
            </a:r>
            <a:r>
              <a:rPr lang="nl-NL" sz="2400" dirty="0" err="1">
                <a:effectLst/>
                <a:latin typeface="+mn-lt"/>
                <a:ea typeface="ＭＳ 明朝"/>
                <a:cs typeface="Times New Roman"/>
              </a:rPr>
              <a:t>odio</a:t>
            </a:r>
            <a:r>
              <a:rPr lang="nl-NL" sz="2400" dirty="0">
                <a:effectLst/>
                <a:latin typeface="+mn-lt"/>
                <a:ea typeface="ＭＳ 明朝"/>
                <a:cs typeface="Times New Roman"/>
              </a:rPr>
              <a:t> </a:t>
            </a:r>
            <a:r>
              <a:rPr lang="nl-NL" sz="2400" dirty="0" err="1">
                <a:effectLst/>
                <a:latin typeface="+mn-lt"/>
                <a:ea typeface="ＭＳ 明朝"/>
                <a:cs typeface="Times New Roman"/>
              </a:rPr>
              <a:t>nec</a:t>
            </a:r>
            <a:r>
              <a:rPr lang="nl-NL" sz="2400" dirty="0">
                <a:effectLst/>
                <a:latin typeface="+mn-lt"/>
                <a:ea typeface="ＭＳ 明朝"/>
                <a:cs typeface="Times New Roman"/>
              </a:rPr>
              <a:t> </a:t>
            </a:r>
            <a:r>
              <a:rPr lang="nl-NL" sz="2400" dirty="0" err="1">
                <a:effectLst/>
                <a:latin typeface="+mn-lt"/>
                <a:ea typeface="ＭＳ 明朝"/>
                <a:cs typeface="Times New Roman"/>
              </a:rPr>
              <a:t>enim</a:t>
            </a:r>
            <a:r>
              <a:rPr lang="nl-NL" sz="2400" dirty="0">
                <a:effectLst/>
                <a:latin typeface="+mn-lt"/>
                <a:ea typeface="ＭＳ 明朝"/>
                <a:cs typeface="Times New Roman"/>
              </a:rPr>
              <a:t> </a:t>
            </a:r>
            <a:r>
              <a:rPr lang="nl-NL" sz="2400" dirty="0" err="1">
                <a:effectLst/>
                <a:latin typeface="+mn-lt"/>
                <a:ea typeface="ＭＳ 明朝"/>
                <a:cs typeface="Times New Roman"/>
              </a:rPr>
              <a:t>tincidunt</a:t>
            </a:r>
            <a:r>
              <a:rPr lang="nl-NL" sz="2400" dirty="0">
                <a:effectLst/>
                <a:latin typeface="+mn-lt"/>
                <a:ea typeface="ＭＳ 明朝"/>
                <a:cs typeface="Times New Roman"/>
              </a:rPr>
              <a:t> </a:t>
            </a:r>
            <a:r>
              <a:rPr lang="nl-NL" sz="2400" dirty="0" err="1">
                <a:effectLst/>
                <a:latin typeface="+mn-lt"/>
                <a:ea typeface="ＭＳ 明朝"/>
                <a:cs typeface="Times New Roman"/>
              </a:rPr>
              <a:t>ullamcorper</a:t>
            </a:r>
            <a:r>
              <a:rPr lang="nl-NL" sz="2400" dirty="0">
                <a:effectLst/>
                <a:latin typeface="+mn-lt"/>
                <a:ea typeface="ＭＳ 明朝"/>
                <a:cs typeface="Times New Roman"/>
              </a:rPr>
              <a:t>. </a:t>
            </a:r>
            <a:r>
              <a:rPr lang="nl-NL" sz="2400" dirty="0" err="1">
                <a:effectLst/>
                <a:latin typeface="+mn-lt"/>
                <a:ea typeface="ＭＳ 明朝"/>
                <a:cs typeface="Times New Roman"/>
              </a:rPr>
              <a:t>Aliquam</a:t>
            </a:r>
            <a:r>
              <a:rPr lang="nl-NL" sz="2400" dirty="0">
                <a:effectLst/>
                <a:latin typeface="+mn-lt"/>
                <a:ea typeface="ＭＳ 明朝"/>
                <a:cs typeface="Times New Roman"/>
              </a:rPr>
              <a:t> non </a:t>
            </a:r>
            <a:r>
              <a:rPr lang="nl-NL" sz="2400" dirty="0" err="1">
                <a:effectLst/>
                <a:latin typeface="+mn-lt"/>
                <a:ea typeface="ＭＳ 明朝"/>
                <a:cs typeface="Times New Roman"/>
              </a:rPr>
              <a:t>sapien</a:t>
            </a:r>
            <a:r>
              <a:rPr lang="nl-NL" sz="2400" dirty="0">
                <a:effectLst/>
                <a:latin typeface="+mn-lt"/>
                <a:ea typeface="ＭＳ 明朝"/>
                <a:cs typeface="Times New Roman"/>
              </a:rPr>
              <a:t> in </a:t>
            </a:r>
            <a:r>
              <a:rPr lang="nl-NL" sz="2400" dirty="0" err="1">
                <a:effectLst/>
                <a:latin typeface="+mn-lt"/>
                <a:ea typeface="ＭＳ 明朝"/>
                <a:cs typeface="Times New Roman"/>
              </a:rPr>
              <a:t>metus</a:t>
            </a:r>
            <a:r>
              <a:rPr lang="nl-NL" sz="2400" dirty="0">
                <a:effectLst/>
                <a:latin typeface="+mn-lt"/>
                <a:ea typeface="ＭＳ 明朝"/>
                <a:cs typeface="Times New Roman"/>
              </a:rPr>
              <a:t> commodo </a:t>
            </a:r>
            <a:r>
              <a:rPr lang="nl-NL" sz="2400" dirty="0" err="1">
                <a:effectLst/>
                <a:latin typeface="+mn-lt"/>
                <a:ea typeface="ＭＳ 明朝"/>
                <a:cs typeface="Times New Roman"/>
              </a:rPr>
              <a:t>feugiat</a:t>
            </a:r>
            <a:r>
              <a:rPr lang="nl-NL" sz="2400" dirty="0">
                <a:effectLst/>
                <a:latin typeface="+mn-lt"/>
                <a:ea typeface="ＭＳ 明朝"/>
                <a:cs typeface="Times New Roman"/>
              </a:rPr>
              <a:t>. </a:t>
            </a:r>
            <a:r>
              <a:rPr lang="nl-NL" sz="2400" dirty="0" err="1">
                <a:effectLst/>
                <a:latin typeface="+mn-lt"/>
                <a:ea typeface="ＭＳ 明朝"/>
                <a:cs typeface="Times New Roman"/>
              </a:rPr>
              <a:t>Aliquam</a:t>
            </a:r>
            <a:r>
              <a:rPr lang="nl-NL" sz="2400" dirty="0">
                <a:effectLst/>
                <a:latin typeface="+mn-lt"/>
                <a:ea typeface="ＭＳ 明朝"/>
                <a:cs typeface="Times New Roman"/>
              </a:rPr>
              <a:t> </a:t>
            </a:r>
            <a:r>
              <a:rPr lang="nl-NL" sz="2400" dirty="0" err="1">
                <a:effectLst/>
                <a:latin typeface="+mn-lt"/>
                <a:ea typeface="ＭＳ 明朝"/>
                <a:cs typeface="Times New Roman"/>
              </a:rPr>
              <a:t>tincidunt</a:t>
            </a:r>
            <a:r>
              <a:rPr lang="nl-NL" sz="2400" dirty="0">
                <a:effectLst/>
                <a:latin typeface="+mn-lt"/>
                <a:ea typeface="ＭＳ 明朝"/>
                <a:cs typeface="Times New Roman"/>
              </a:rPr>
              <a:t> </a:t>
            </a:r>
            <a:r>
              <a:rPr lang="nl-NL" sz="2400" dirty="0" err="1">
                <a:effectLst/>
                <a:latin typeface="+mn-lt"/>
                <a:ea typeface="ＭＳ 明朝"/>
                <a:cs typeface="Times New Roman"/>
              </a:rPr>
              <a:t>mauris</a:t>
            </a:r>
            <a:r>
              <a:rPr lang="nl-NL" sz="2400" dirty="0">
                <a:effectLst/>
                <a:latin typeface="+mn-lt"/>
                <a:ea typeface="ＭＳ 明朝"/>
                <a:cs typeface="Times New Roman"/>
              </a:rPr>
              <a:t> </a:t>
            </a:r>
            <a:r>
              <a:rPr lang="nl-NL" sz="2400" dirty="0" err="1">
                <a:effectLst/>
                <a:latin typeface="+mn-lt"/>
                <a:ea typeface="ＭＳ 明朝"/>
                <a:cs typeface="Times New Roman"/>
              </a:rPr>
              <a:t>quis</a:t>
            </a:r>
            <a:r>
              <a:rPr lang="nl-NL" sz="2400" dirty="0">
                <a:effectLst/>
                <a:latin typeface="+mn-lt"/>
                <a:ea typeface="ＭＳ 明朝"/>
                <a:cs typeface="Times New Roman"/>
              </a:rPr>
              <a:t> </a:t>
            </a:r>
            <a:r>
              <a:rPr lang="nl-NL" sz="2400" dirty="0" err="1">
                <a:effectLst/>
                <a:latin typeface="+mn-lt"/>
                <a:ea typeface="ＭＳ 明朝"/>
                <a:cs typeface="Times New Roman"/>
              </a:rPr>
              <a:t>finibus</a:t>
            </a:r>
            <a:r>
              <a:rPr lang="nl-NL" sz="2400" dirty="0">
                <a:effectLst/>
                <a:latin typeface="+mn-lt"/>
                <a:ea typeface="ＭＳ 明朝"/>
                <a:cs typeface="Times New Roman"/>
              </a:rPr>
              <a:t> </a:t>
            </a:r>
            <a:r>
              <a:rPr lang="nl-NL" sz="2400" dirty="0" err="1">
                <a:effectLst/>
                <a:latin typeface="+mn-lt"/>
                <a:ea typeface="ＭＳ 明朝"/>
                <a:cs typeface="Times New Roman"/>
              </a:rPr>
              <a:t>tempor</a:t>
            </a:r>
            <a:r>
              <a:rPr lang="nl-NL" sz="2400" dirty="0">
                <a:effectLst/>
                <a:latin typeface="+mn-lt"/>
                <a:ea typeface="ＭＳ 明朝"/>
                <a:cs typeface="Times New Roman"/>
              </a:rPr>
              <a:t>. </a:t>
            </a:r>
            <a:r>
              <a:rPr lang="nl-NL" sz="2400" dirty="0" err="1">
                <a:effectLst/>
                <a:latin typeface="+mn-lt"/>
                <a:ea typeface="ＭＳ 明朝"/>
                <a:cs typeface="Times New Roman"/>
              </a:rPr>
              <a:t>Etiam</a:t>
            </a:r>
            <a:r>
              <a:rPr lang="nl-NL" sz="2400" dirty="0">
                <a:effectLst/>
                <a:latin typeface="+mn-lt"/>
                <a:ea typeface="ＭＳ 明朝"/>
                <a:cs typeface="Times New Roman"/>
              </a:rPr>
              <a:t> </a:t>
            </a:r>
            <a:r>
              <a:rPr lang="nl-NL" sz="2400" dirty="0" err="1">
                <a:effectLst/>
                <a:latin typeface="+mn-lt"/>
                <a:ea typeface="ＭＳ 明朝"/>
                <a:cs typeface="Times New Roman"/>
              </a:rPr>
              <a:t>sit</a:t>
            </a:r>
            <a:r>
              <a:rPr lang="nl-NL" sz="2400" dirty="0">
                <a:effectLst/>
                <a:latin typeface="+mn-lt"/>
                <a:ea typeface="ＭＳ 明朝"/>
                <a:cs typeface="Times New Roman"/>
              </a:rPr>
              <a:t> </a:t>
            </a:r>
            <a:r>
              <a:rPr lang="nl-NL" sz="2400" dirty="0" err="1">
                <a:effectLst/>
                <a:latin typeface="+mn-lt"/>
                <a:ea typeface="ＭＳ 明朝"/>
                <a:cs typeface="Times New Roman"/>
              </a:rPr>
              <a:t>amet</a:t>
            </a:r>
            <a:r>
              <a:rPr lang="nl-NL" sz="2400" dirty="0">
                <a:effectLst/>
                <a:latin typeface="+mn-lt"/>
                <a:ea typeface="ＭＳ 明朝"/>
                <a:cs typeface="Times New Roman"/>
              </a:rPr>
              <a:t> </a:t>
            </a:r>
            <a:r>
              <a:rPr lang="nl-NL" sz="2400" dirty="0" err="1">
                <a:effectLst/>
                <a:latin typeface="+mn-lt"/>
                <a:ea typeface="ＭＳ 明朝"/>
                <a:cs typeface="Times New Roman"/>
              </a:rPr>
              <a:t>facilisis</a:t>
            </a:r>
            <a:r>
              <a:rPr lang="nl-NL" sz="2400" dirty="0">
                <a:effectLst/>
                <a:latin typeface="+mn-lt"/>
                <a:ea typeface="ＭＳ 明朝"/>
                <a:cs typeface="Times New Roman"/>
              </a:rPr>
              <a:t> </a:t>
            </a:r>
            <a:r>
              <a:rPr lang="nl-NL" sz="2400" dirty="0" err="1">
                <a:effectLst/>
                <a:latin typeface="+mn-lt"/>
                <a:ea typeface="ＭＳ 明朝"/>
                <a:cs typeface="Times New Roman"/>
              </a:rPr>
              <a:t>lacus</a:t>
            </a:r>
            <a:r>
              <a:rPr lang="nl-NL" sz="2400" dirty="0">
                <a:effectLst/>
                <a:latin typeface="+mn-lt"/>
                <a:ea typeface="ＭＳ 明朝"/>
                <a:cs typeface="Times New Roman"/>
              </a:rPr>
              <a:t>. </a:t>
            </a:r>
            <a:r>
              <a:rPr lang="nl-NL" sz="2400" dirty="0" err="1">
                <a:effectLst/>
                <a:latin typeface="+mn-lt"/>
                <a:ea typeface="ＭＳ 明朝"/>
                <a:cs typeface="Times New Roman"/>
              </a:rPr>
              <a:t>Duis</a:t>
            </a:r>
            <a:r>
              <a:rPr lang="nl-NL" sz="2400" dirty="0">
                <a:effectLst/>
                <a:latin typeface="+mn-lt"/>
                <a:ea typeface="ＭＳ 明朝"/>
                <a:cs typeface="Times New Roman"/>
              </a:rPr>
              <a:t> libero </a:t>
            </a:r>
            <a:r>
              <a:rPr lang="nl-NL" sz="2400" dirty="0" err="1">
                <a:effectLst/>
                <a:latin typeface="+mn-lt"/>
                <a:ea typeface="ＭＳ 明朝"/>
                <a:cs typeface="Times New Roman"/>
              </a:rPr>
              <a:t>lacus</a:t>
            </a:r>
            <a:r>
              <a:rPr lang="nl-NL" sz="2400" dirty="0">
                <a:effectLst/>
                <a:latin typeface="+mn-lt"/>
                <a:ea typeface="ＭＳ 明朝"/>
                <a:cs typeface="Times New Roman"/>
              </a:rPr>
              <a:t>, </a:t>
            </a:r>
            <a:r>
              <a:rPr lang="nl-NL" sz="2400" dirty="0" err="1">
                <a:effectLst/>
                <a:latin typeface="+mn-lt"/>
                <a:ea typeface="ＭＳ 明朝"/>
                <a:cs typeface="Times New Roman"/>
              </a:rPr>
              <a:t>lacinia</a:t>
            </a:r>
            <a:r>
              <a:rPr lang="nl-NL" sz="2400" dirty="0">
                <a:effectLst/>
                <a:latin typeface="+mn-lt"/>
                <a:ea typeface="ＭＳ 明朝"/>
                <a:cs typeface="Times New Roman"/>
              </a:rPr>
              <a:t> et </a:t>
            </a:r>
            <a:r>
              <a:rPr lang="nl-NL" sz="2400" dirty="0" err="1">
                <a:effectLst/>
                <a:latin typeface="+mn-lt"/>
                <a:ea typeface="ＭＳ 明朝"/>
                <a:cs typeface="Times New Roman"/>
              </a:rPr>
              <a:t>neque</a:t>
            </a:r>
            <a:r>
              <a:rPr lang="nl-NL" sz="2400" dirty="0">
                <a:effectLst/>
                <a:latin typeface="+mn-lt"/>
                <a:ea typeface="ＭＳ 明朝"/>
                <a:cs typeface="Times New Roman"/>
              </a:rPr>
              <a:t> </a:t>
            </a:r>
            <a:r>
              <a:rPr lang="nl-NL" sz="2400" dirty="0" err="1">
                <a:effectLst/>
                <a:latin typeface="+mn-lt"/>
                <a:ea typeface="ＭＳ 明朝"/>
                <a:cs typeface="Times New Roman"/>
              </a:rPr>
              <a:t>nec</a:t>
            </a:r>
            <a:r>
              <a:rPr lang="nl-NL" sz="2400" dirty="0">
                <a:effectLst/>
                <a:latin typeface="+mn-lt"/>
                <a:ea typeface="ＭＳ 明朝"/>
                <a:cs typeface="Times New Roman"/>
              </a:rPr>
              <a:t>, </a:t>
            </a:r>
            <a:r>
              <a:rPr lang="nl-NL" sz="2400" dirty="0" err="1">
                <a:effectLst/>
                <a:latin typeface="+mn-lt"/>
                <a:ea typeface="ＭＳ 明朝"/>
                <a:cs typeface="Times New Roman"/>
              </a:rPr>
              <a:t>placerat</a:t>
            </a:r>
            <a:r>
              <a:rPr lang="nl-NL" sz="2400" dirty="0">
                <a:effectLst/>
                <a:latin typeface="+mn-lt"/>
                <a:ea typeface="ＭＳ 明朝"/>
                <a:cs typeface="Times New Roman"/>
              </a:rPr>
              <a:t> </a:t>
            </a:r>
            <a:r>
              <a:rPr lang="nl-NL" sz="2400" dirty="0" err="1">
                <a:effectLst/>
                <a:latin typeface="+mn-lt"/>
                <a:ea typeface="ＭＳ 明朝"/>
                <a:cs typeface="Times New Roman"/>
              </a:rPr>
              <a:t>consequat</a:t>
            </a:r>
            <a:r>
              <a:rPr lang="nl-NL" sz="2400" dirty="0">
                <a:effectLst/>
                <a:latin typeface="+mn-lt"/>
                <a:ea typeface="ＭＳ 明朝"/>
                <a:cs typeface="Times New Roman"/>
              </a:rPr>
              <a:t> </a:t>
            </a:r>
            <a:r>
              <a:rPr lang="nl-NL" sz="2400" dirty="0" err="1">
                <a:effectLst/>
                <a:latin typeface="+mn-lt"/>
                <a:ea typeface="ＭＳ 明朝"/>
                <a:cs typeface="Times New Roman"/>
              </a:rPr>
              <a:t>tellus</a:t>
            </a:r>
            <a:r>
              <a:rPr lang="nl-NL" sz="2400" dirty="0">
                <a:effectLst/>
                <a:latin typeface="+mn-lt"/>
                <a:ea typeface="ＭＳ 明朝"/>
                <a:cs typeface="Times New Roman"/>
              </a:rPr>
              <a:t>. </a:t>
            </a:r>
            <a:r>
              <a:rPr lang="nl-NL" sz="2400" dirty="0" err="1">
                <a:effectLst/>
                <a:latin typeface="+mn-lt"/>
                <a:ea typeface="ＭＳ 明朝"/>
                <a:cs typeface="Times New Roman"/>
              </a:rPr>
              <a:t>Aliquam</a:t>
            </a:r>
            <a:r>
              <a:rPr lang="nl-NL" sz="2400" dirty="0">
                <a:effectLst/>
                <a:latin typeface="+mn-lt"/>
                <a:ea typeface="ＭＳ 明朝"/>
                <a:cs typeface="Times New Roman"/>
              </a:rPr>
              <a:t> at </a:t>
            </a:r>
            <a:r>
              <a:rPr lang="nl-NL" sz="2400" dirty="0" err="1">
                <a:effectLst/>
                <a:latin typeface="+mn-lt"/>
                <a:ea typeface="ＭＳ 明朝"/>
                <a:cs typeface="Times New Roman"/>
              </a:rPr>
              <a:t>interdum</a:t>
            </a:r>
            <a:r>
              <a:rPr lang="nl-NL" sz="2400" dirty="0">
                <a:effectLst/>
                <a:latin typeface="+mn-lt"/>
                <a:ea typeface="ＭＳ 明朝"/>
                <a:cs typeface="Times New Roman"/>
              </a:rPr>
              <a:t> </a:t>
            </a:r>
            <a:r>
              <a:rPr lang="nl-NL" sz="2400" dirty="0" err="1">
                <a:effectLst/>
                <a:latin typeface="+mn-lt"/>
                <a:ea typeface="ＭＳ 明朝"/>
                <a:cs typeface="Times New Roman"/>
              </a:rPr>
              <a:t>ipsum</a:t>
            </a:r>
            <a:r>
              <a:rPr lang="nl-NL" sz="2400" dirty="0">
                <a:effectLst/>
                <a:latin typeface="+mn-lt"/>
                <a:ea typeface="ＭＳ 明朝"/>
                <a:cs typeface="Times New Roman"/>
              </a:rPr>
              <a:t>, ut commodo </a:t>
            </a:r>
            <a:r>
              <a:rPr lang="nl-NL" sz="2400" dirty="0" err="1">
                <a:effectLst/>
                <a:latin typeface="+mn-lt"/>
                <a:ea typeface="ＭＳ 明朝"/>
                <a:cs typeface="Times New Roman"/>
              </a:rPr>
              <a:t>metus</a:t>
            </a:r>
            <a:r>
              <a:rPr lang="nl-NL" sz="2400" dirty="0">
                <a:effectLst/>
                <a:latin typeface="+mn-lt"/>
                <a:ea typeface="ＭＳ 明朝"/>
                <a:cs typeface="Times New Roman"/>
              </a:rPr>
              <a:t>. </a:t>
            </a:r>
            <a:r>
              <a:rPr lang="nl-NL" sz="2400" dirty="0" err="1">
                <a:effectLst/>
                <a:latin typeface="+mn-lt"/>
                <a:ea typeface="ＭＳ 明朝"/>
                <a:cs typeface="Times New Roman"/>
              </a:rPr>
              <a:t>Sed</a:t>
            </a:r>
            <a:r>
              <a:rPr lang="nl-NL" sz="2400" dirty="0">
                <a:effectLst/>
                <a:latin typeface="+mn-lt"/>
                <a:ea typeface="ＭＳ 明朝"/>
                <a:cs typeface="Times New Roman"/>
              </a:rPr>
              <a:t> ut </a:t>
            </a:r>
            <a:r>
              <a:rPr lang="nl-NL" sz="2400" dirty="0" err="1">
                <a:effectLst/>
                <a:latin typeface="+mn-lt"/>
                <a:ea typeface="ＭＳ 明朝"/>
                <a:cs typeface="Times New Roman"/>
              </a:rPr>
              <a:t>enim</a:t>
            </a:r>
            <a:r>
              <a:rPr lang="nl-NL" sz="2400" dirty="0">
                <a:effectLst/>
                <a:latin typeface="+mn-lt"/>
                <a:ea typeface="ＭＳ 明朝"/>
                <a:cs typeface="Times New Roman"/>
              </a:rPr>
              <a:t> </a:t>
            </a:r>
            <a:r>
              <a:rPr lang="nl-NL" sz="2400" dirty="0" err="1">
                <a:effectLst/>
                <a:latin typeface="+mn-lt"/>
                <a:ea typeface="ＭＳ 明朝"/>
                <a:cs typeface="Times New Roman"/>
              </a:rPr>
              <a:t>nec</a:t>
            </a:r>
            <a:r>
              <a:rPr lang="nl-NL" sz="2400" dirty="0">
                <a:effectLst/>
                <a:latin typeface="+mn-lt"/>
                <a:ea typeface="ＭＳ 明朝"/>
                <a:cs typeface="Times New Roman"/>
              </a:rPr>
              <a:t> </a:t>
            </a:r>
            <a:r>
              <a:rPr lang="nl-NL" sz="2400" dirty="0" err="1">
                <a:effectLst/>
                <a:latin typeface="+mn-lt"/>
                <a:ea typeface="ＭＳ 明朝"/>
                <a:cs typeface="Times New Roman"/>
              </a:rPr>
              <a:t>tortor</a:t>
            </a:r>
            <a:r>
              <a:rPr lang="nl-NL" sz="2400" dirty="0">
                <a:effectLst/>
                <a:latin typeface="+mn-lt"/>
                <a:ea typeface="ＭＳ 明朝"/>
                <a:cs typeface="Times New Roman"/>
              </a:rPr>
              <a:t> </a:t>
            </a:r>
            <a:r>
              <a:rPr lang="nl-NL" sz="2400" dirty="0" err="1">
                <a:effectLst/>
                <a:latin typeface="+mn-lt"/>
                <a:ea typeface="ＭＳ 明朝"/>
                <a:cs typeface="Times New Roman"/>
              </a:rPr>
              <a:t>lobortis</a:t>
            </a:r>
            <a:r>
              <a:rPr lang="nl-NL" sz="2400" dirty="0">
                <a:effectLst/>
                <a:latin typeface="+mn-lt"/>
                <a:ea typeface="ＭＳ 明朝"/>
                <a:cs typeface="Times New Roman"/>
              </a:rPr>
              <a:t> </a:t>
            </a:r>
            <a:r>
              <a:rPr lang="nl-NL" sz="2400" dirty="0" err="1">
                <a:effectLst/>
                <a:latin typeface="+mn-lt"/>
                <a:ea typeface="ＭＳ 明朝"/>
                <a:cs typeface="Times New Roman"/>
              </a:rPr>
              <a:t>pellentesque</a:t>
            </a:r>
            <a:r>
              <a:rPr lang="nl-NL" sz="2400" dirty="0">
                <a:effectLst/>
                <a:latin typeface="+mn-lt"/>
                <a:ea typeface="ＭＳ 明朝"/>
                <a:cs typeface="Times New Roman"/>
              </a:rPr>
              <a:t> et </a:t>
            </a:r>
            <a:r>
              <a:rPr lang="nl-NL" sz="2400" dirty="0" err="1">
                <a:effectLst/>
                <a:latin typeface="+mn-lt"/>
                <a:ea typeface="ＭＳ 明朝"/>
                <a:cs typeface="Times New Roman"/>
              </a:rPr>
              <a:t>ac</a:t>
            </a:r>
            <a:r>
              <a:rPr lang="nl-NL" sz="2400" dirty="0">
                <a:effectLst/>
                <a:latin typeface="+mn-lt"/>
                <a:ea typeface="ＭＳ 明朝"/>
                <a:cs typeface="Times New Roman"/>
              </a:rPr>
              <a:t> </a:t>
            </a:r>
            <a:r>
              <a:rPr lang="nl-NL" sz="2400" dirty="0" err="1">
                <a:effectLst/>
                <a:latin typeface="+mn-lt"/>
                <a:ea typeface="ＭＳ 明朝"/>
                <a:cs typeface="Times New Roman"/>
              </a:rPr>
              <a:t>arcu</a:t>
            </a:r>
            <a:r>
              <a:rPr lang="nl-NL" sz="2400" dirty="0">
                <a:effectLst/>
                <a:latin typeface="+mn-lt"/>
                <a:ea typeface="ＭＳ 明朝"/>
                <a:cs typeface="Times New Roman"/>
              </a:rPr>
              <a:t>. </a:t>
            </a:r>
            <a:endParaRPr lang="nl-NL" sz="1200" dirty="0">
              <a:effectLst/>
              <a:latin typeface="Cambria"/>
              <a:ea typeface="ＭＳ 明朝"/>
              <a:cs typeface="Times New Roman"/>
            </a:endParaRPr>
          </a:p>
        </p:txBody>
      </p:sp>
      <p:sp>
        <p:nvSpPr>
          <p:cNvPr id="6" name="Tijdelijke aanduiding voor dianummer 5"/>
          <p:cNvSpPr>
            <a:spLocks noGrp="1"/>
          </p:cNvSpPr>
          <p:nvPr>
            <p:ph type="sldNum" sz="quarter" idx="12"/>
          </p:nvPr>
        </p:nvSpPr>
        <p:spPr>
          <a:xfrm>
            <a:off x="7485888" y="6210725"/>
            <a:ext cx="1171782" cy="365125"/>
          </a:xfrm>
        </p:spPr>
        <p:txBody>
          <a:bodyPr/>
          <a:lstStyle>
            <a:lvl1pPr algn="l">
              <a:defRPr>
                <a:solidFill>
                  <a:srgbClr val="000000"/>
                </a:solidFill>
              </a:defRPr>
            </a:lvl1pPr>
          </a:lstStyle>
          <a:p>
            <a:r>
              <a:rPr lang="nl-NL" dirty="0"/>
              <a:t>Pagina </a:t>
            </a:r>
            <a:fld id="{5AA51E57-5550-4F41-8336-E81354B3B2AB}" type="slidenum">
              <a:rPr lang="nl-NL" smtClean="0"/>
              <a:pPr/>
              <a:t>‹nr.›</a:t>
            </a:fld>
            <a:endParaRPr lang="nl-NL" dirty="0"/>
          </a:p>
        </p:txBody>
      </p:sp>
      <p:sp>
        <p:nvSpPr>
          <p:cNvPr id="12"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r>
              <a:rPr lang="en-US"/>
              <a:t>3rd partner meeting, Kamp (D) - 28 June 2019</a:t>
            </a:r>
            <a:endParaRPr lang="nl-NL" dirty="0"/>
          </a:p>
        </p:txBody>
      </p:sp>
    </p:spTree>
    <p:extLst>
      <p:ext uri="{BB962C8B-B14F-4D97-AF65-F5344CB8AC3E}">
        <p14:creationId xmlns:p14="http://schemas.microsoft.com/office/powerpoint/2010/main" val="75401738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ina met afbeeldin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3"/>
          </p:nvPr>
        </p:nvSpPr>
        <p:spPr>
          <a:xfrm>
            <a:off x="0" y="1051790"/>
            <a:ext cx="9144000" cy="4754419"/>
          </a:xfrm>
        </p:spPr>
        <p:txBody>
          <a:bodyPr/>
          <a:lstStyle/>
          <a:p>
            <a:r>
              <a:rPr lang="en-US"/>
              <a:t>Click icon to add picture</a:t>
            </a:r>
            <a:endParaRPr lang="nl-NL"/>
          </a:p>
        </p:txBody>
      </p:sp>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US" dirty="0" err="1"/>
              <a:t>Paginatitel</a:t>
            </a:r>
            <a:endParaRPr lang="nl-NL" dirty="0"/>
          </a:p>
        </p:txBody>
      </p:sp>
      <p:sp>
        <p:nvSpPr>
          <p:cNvPr id="5"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r>
              <a:rPr lang="en-US"/>
              <a:t>3rd partner meeting, Kamp (D) - 28 June 2019</a:t>
            </a:r>
            <a:endParaRPr lang="nl-NL" dirty="0"/>
          </a:p>
        </p:txBody>
      </p:sp>
      <p:sp>
        <p:nvSpPr>
          <p:cNvPr id="6" name="Tijdelijke aanduiding voor dianummer 5"/>
          <p:cNvSpPr>
            <a:spLocks noGrp="1"/>
          </p:cNvSpPr>
          <p:nvPr>
            <p:ph type="sldNum" sz="quarter" idx="12"/>
          </p:nvPr>
        </p:nvSpPr>
        <p:spPr>
          <a:xfrm>
            <a:off x="7485888" y="6210725"/>
            <a:ext cx="1171782" cy="365125"/>
          </a:xfrm>
        </p:spPr>
        <p:txBody>
          <a:bodyPr/>
          <a:lstStyle>
            <a:lvl1pPr algn="l">
              <a:defRPr>
                <a:solidFill>
                  <a:srgbClr val="000000"/>
                </a:solidFill>
              </a:defRPr>
            </a:lvl1pPr>
          </a:lstStyle>
          <a:p>
            <a:r>
              <a:rPr lang="nl-NL" dirty="0"/>
              <a:t>Pagina </a:t>
            </a:r>
            <a:fld id="{5AA51E57-5550-4F41-8336-E81354B3B2AB}" type="slidenum">
              <a:rPr lang="nl-NL" smtClean="0"/>
              <a:pPr/>
              <a:t>‹nr.›</a:t>
            </a:fld>
            <a:endParaRPr lang="nl-NL" dirty="0"/>
          </a:p>
        </p:txBody>
      </p:sp>
    </p:spTree>
    <p:extLst>
      <p:ext uri="{BB962C8B-B14F-4D97-AF65-F5344CB8AC3E}">
        <p14:creationId xmlns:p14="http://schemas.microsoft.com/office/powerpoint/2010/main" val="394001231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5B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5B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5BD"/>
                </a:solidFill>
                <a:latin typeface="Calibri"/>
                <a:ea typeface="Calibri"/>
                <a:cs typeface="Calibri"/>
                <a:sym typeface="Calibri"/>
              </a:defRPr>
            </a:lvl1pPr>
            <a:lvl2pPr marL="0" marR="0" lvl="1" indent="0" algn="r" rtl="0">
              <a:spcBef>
                <a:spcPts val="0"/>
              </a:spcBef>
              <a:buNone/>
              <a:defRPr sz="1200" b="0" i="0" u="none" strike="noStrike" cap="none">
                <a:solidFill>
                  <a:srgbClr val="8895BD"/>
                </a:solidFill>
                <a:latin typeface="Calibri"/>
                <a:ea typeface="Calibri"/>
                <a:cs typeface="Calibri"/>
                <a:sym typeface="Calibri"/>
              </a:defRPr>
            </a:lvl2pPr>
            <a:lvl3pPr marL="0" marR="0" lvl="2" indent="0" algn="r" rtl="0">
              <a:spcBef>
                <a:spcPts val="0"/>
              </a:spcBef>
              <a:buNone/>
              <a:defRPr sz="1200" b="0" i="0" u="none" strike="noStrike" cap="none">
                <a:solidFill>
                  <a:srgbClr val="8895BD"/>
                </a:solidFill>
                <a:latin typeface="Calibri"/>
                <a:ea typeface="Calibri"/>
                <a:cs typeface="Calibri"/>
                <a:sym typeface="Calibri"/>
              </a:defRPr>
            </a:lvl3pPr>
            <a:lvl4pPr marL="0" marR="0" lvl="3" indent="0" algn="r" rtl="0">
              <a:spcBef>
                <a:spcPts val="0"/>
              </a:spcBef>
              <a:buNone/>
              <a:defRPr sz="1200" b="0" i="0" u="none" strike="noStrike" cap="none">
                <a:solidFill>
                  <a:srgbClr val="8895BD"/>
                </a:solidFill>
                <a:latin typeface="Calibri"/>
                <a:ea typeface="Calibri"/>
                <a:cs typeface="Calibri"/>
                <a:sym typeface="Calibri"/>
              </a:defRPr>
            </a:lvl4pPr>
            <a:lvl5pPr marL="0" marR="0" lvl="4" indent="0" algn="r" rtl="0">
              <a:spcBef>
                <a:spcPts val="0"/>
              </a:spcBef>
              <a:buNone/>
              <a:defRPr sz="1200" b="0" i="0" u="none" strike="noStrike" cap="none">
                <a:solidFill>
                  <a:srgbClr val="8895BD"/>
                </a:solidFill>
                <a:latin typeface="Calibri"/>
                <a:ea typeface="Calibri"/>
                <a:cs typeface="Calibri"/>
                <a:sym typeface="Calibri"/>
              </a:defRPr>
            </a:lvl5pPr>
            <a:lvl6pPr marL="0" marR="0" lvl="5" indent="0" algn="r" rtl="0">
              <a:spcBef>
                <a:spcPts val="0"/>
              </a:spcBef>
              <a:buNone/>
              <a:defRPr sz="1200" b="0" i="0" u="none" strike="noStrike" cap="none">
                <a:solidFill>
                  <a:srgbClr val="8895BD"/>
                </a:solidFill>
                <a:latin typeface="Calibri"/>
                <a:ea typeface="Calibri"/>
                <a:cs typeface="Calibri"/>
                <a:sym typeface="Calibri"/>
              </a:defRPr>
            </a:lvl6pPr>
            <a:lvl7pPr marL="0" marR="0" lvl="6" indent="0" algn="r" rtl="0">
              <a:spcBef>
                <a:spcPts val="0"/>
              </a:spcBef>
              <a:buNone/>
              <a:defRPr sz="1200" b="0" i="0" u="none" strike="noStrike" cap="none">
                <a:solidFill>
                  <a:srgbClr val="8895BD"/>
                </a:solidFill>
                <a:latin typeface="Calibri"/>
                <a:ea typeface="Calibri"/>
                <a:cs typeface="Calibri"/>
                <a:sym typeface="Calibri"/>
              </a:defRPr>
            </a:lvl7pPr>
            <a:lvl8pPr marL="0" marR="0" lvl="7" indent="0" algn="r" rtl="0">
              <a:spcBef>
                <a:spcPts val="0"/>
              </a:spcBef>
              <a:buNone/>
              <a:defRPr sz="1200" b="0" i="0" u="none" strike="noStrike" cap="none">
                <a:solidFill>
                  <a:srgbClr val="8895BD"/>
                </a:solidFill>
                <a:latin typeface="Calibri"/>
                <a:ea typeface="Calibri"/>
                <a:cs typeface="Calibri"/>
                <a:sym typeface="Calibri"/>
              </a:defRPr>
            </a:lvl8pPr>
            <a:lvl9pPr marL="0" marR="0" lvl="8" indent="0" algn="r" rtl="0">
              <a:spcBef>
                <a:spcPts val="0"/>
              </a:spcBef>
              <a:buNone/>
              <a:defRPr sz="1200" b="0" i="0" u="none" strike="noStrike" cap="none">
                <a:solidFill>
                  <a:srgbClr val="8895B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04898" y="240000"/>
            <a:ext cx="7734204" cy="616654"/>
          </a:xfrm>
          <a:prstGeom prst="rect">
            <a:avLst/>
          </a:prstGeom>
        </p:spPr>
        <p:txBody>
          <a:bodyPr vert="horz" lIns="91440" tIns="45720" rIns="91440" bIns="45720" rtlCol="0" anchor="t">
            <a:normAutofit/>
          </a:bodyPr>
          <a:lstStyle/>
          <a:p>
            <a:r>
              <a:rPr lang="en-US" dirty="0" err="1"/>
              <a:t>Paginatitel</a:t>
            </a:r>
            <a:endParaRPr lang="nl-NL" dirty="0"/>
          </a:p>
        </p:txBody>
      </p:sp>
      <p:sp>
        <p:nvSpPr>
          <p:cNvPr id="3" name="Tijdelijke aanduiding voor tekst 2"/>
          <p:cNvSpPr>
            <a:spLocks noGrp="1"/>
          </p:cNvSpPr>
          <p:nvPr>
            <p:ph type="body" idx="1"/>
          </p:nvPr>
        </p:nvSpPr>
        <p:spPr>
          <a:xfrm>
            <a:off x="704898" y="1600200"/>
            <a:ext cx="7734204" cy="3928143"/>
          </a:xfrm>
          <a:prstGeom prst="rect">
            <a:avLst/>
          </a:prstGeom>
        </p:spPr>
        <p:txBody>
          <a:bodyPr vert="horz" lIns="91440" tIns="45720" rIns="91440" bIns="45720" rtlCol="0">
            <a:normAutofit/>
          </a:bodyPr>
          <a:lstStyle/>
          <a:p>
            <a:pPr lvl="0"/>
            <a:r>
              <a:rPr lang="nl-NL" sz="2400" dirty="0">
                <a:effectLst/>
                <a:latin typeface="+mn-lt"/>
                <a:ea typeface="ＭＳ 明朝"/>
                <a:cs typeface="Times New Roman"/>
              </a:rPr>
              <a:t>Onderwerp 1</a:t>
            </a:r>
            <a:endParaRPr lang="nl-NL" sz="1200" dirty="0">
              <a:effectLst/>
              <a:latin typeface="Cambria"/>
              <a:ea typeface="ＭＳ 明朝"/>
              <a:cs typeface="Times New Roman"/>
            </a:endParaRPr>
          </a:p>
          <a:p>
            <a:pPr lvl="1"/>
            <a:r>
              <a:rPr lang="nl-NL" sz="2400" dirty="0">
                <a:effectLst/>
                <a:latin typeface="+mn-lt"/>
                <a:ea typeface="ＭＳ 明朝"/>
                <a:cs typeface="Times New Roman"/>
              </a:rPr>
              <a:t>Onderwerp 1a</a:t>
            </a:r>
            <a:endParaRPr lang="nl-NL" sz="1200" dirty="0">
              <a:effectLst/>
              <a:latin typeface="Cambria"/>
              <a:ea typeface="ＭＳ 明朝"/>
              <a:cs typeface="Times New Roman"/>
            </a:endParaRPr>
          </a:p>
          <a:p>
            <a:pPr lvl="1"/>
            <a:r>
              <a:rPr lang="nl-NL" sz="2400" dirty="0">
                <a:effectLst/>
                <a:latin typeface="+mn-lt"/>
                <a:ea typeface="ＭＳ 明朝"/>
                <a:cs typeface="Times New Roman"/>
              </a:rPr>
              <a:t>Onderwerp 1b</a:t>
            </a:r>
            <a:endParaRPr lang="nl-NL" sz="1200" dirty="0">
              <a:effectLst/>
              <a:latin typeface="Cambria"/>
              <a:ea typeface="ＭＳ 明朝"/>
              <a:cs typeface="Times New Roman"/>
            </a:endParaRPr>
          </a:p>
          <a:p>
            <a:pPr lvl="0"/>
            <a:r>
              <a:rPr lang="nl-NL" sz="2400" dirty="0">
                <a:effectLst/>
                <a:latin typeface="+mn-lt"/>
                <a:ea typeface="ＭＳ 明朝"/>
                <a:cs typeface="Times New Roman"/>
              </a:rPr>
              <a:t>Onderwerp 2</a:t>
            </a:r>
            <a:endParaRPr lang="nl-NL" sz="1200" dirty="0">
              <a:effectLst/>
              <a:latin typeface="Cambria"/>
              <a:ea typeface="ＭＳ 明朝"/>
              <a:cs typeface="Times New Roman"/>
            </a:endParaRPr>
          </a:p>
          <a:p>
            <a:pPr lvl="0"/>
            <a:r>
              <a:rPr lang="nl-NL" sz="2400" dirty="0">
                <a:effectLst/>
                <a:latin typeface="+mn-lt"/>
                <a:ea typeface="ＭＳ 明朝"/>
                <a:cs typeface="Times New Roman"/>
              </a:rPr>
              <a:t>Onderwerp 3</a:t>
            </a:r>
            <a:endParaRPr lang="nl-NL" sz="1200" dirty="0">
              <a:effectLst/>
              <a:latin typeface="Cambria"/>
              <a:ea typeface="ＭＳ 明朝"/>
              <a:cs typeface="Times New Roman"/>
            </a:endParaRPr>
          </a:p>
          <a:p>
            <a:pPr lvl="0"/>
            <a:r>
              <a:rPr lang="nl-NL" sz="2400" dirty="0">
                <a:effectLst/>
                <a:latin typeface="+mn-lt"/>
                <a:ea typeface="ＭＳ 明朝"/>
                <a:cs typeface="Times New Roman"/>
              </a:rPr>
              <a:t>Onderwerp 4</a:t>
            </a:r>
            <a:endParaRPr lang="nl-NL" sz="1200" dirty="0">
              <a:effectLst/>
              <a:latin typeface="Cambria"/>
              <a:ea typeface="ＭＳ 明朝"/>
              <a:cs typeface="Times New Roman"/>
            </a:endParaRPr>
          </a:p>
          <a:p>
            <a:pPr lvl="0"/>
            <a:r>
              <a:rPr lang="nl-NL" sz="2400" dirty="0">
                <a:effectLst/>
                <a:latin typeface="+mn-lt"/>
                <a:ea typeface="ＭＳ 明朝"/>
                <a:cs typeface="Times New Roman"/>
              </a:rPr>
              <a:t>Onderwerp 5</a:t>
            </a:r>
            <a:endParaRPr lang="nl-NL" sz="1200" dirty="0">
              <a:effectLst/>
              <a:latin typeface="Cambria"/>
              <a:ea typeface="ＭＳ 明朝"/>
              <a:cs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51E57-5550-4F41-8336-E81354B3B2AB}" type="slidenum">
              <a:rPr lang="nl-NL" smtClean="0"/>
              <a:pPr/>
              <a:t>‹nr.›</a:t>
            </a:fld>
            <a:endParaRPr lang="nl-NL"/>
          </a:p>
        </p:txBody>
      </p:sp>
    </p:spTree>
    <p:extLst>
      <p:ext uri="{BB962C8B-B14F-4D97-AF65-F5344CB8AC3E}">
        <p14:creationId xmlns:p14="http://schemas.microsoft.com/office/powerpoint/2010/main" val="312302747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transition spd="slow">
    <p:push dir="u"/>
  </p:transition>
  <p:hf hdr="0" dt="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lang="nl-NL" sz="800" kern="1200" smtClean="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lang="nl-NL" sz="800" kern="1200" smtClean="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Rectangle 1"/>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60;p2"/>
          <p:cNvSpPr txBox="1"/>
          <p:nvPr/>
        </p:nvSpPr>
        <p:spPr>
          <a:xfrm>
            <a:off x="399435" y="767853"/>
            <a:ext cx="4865739"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l-NL" sz="3200" b="1" dirty="0">
                <a:solidFill>
                  <a:schemeClr val="dk1"/>
                </a:solidFill>
                <a:latin typeface="Open Sans"/>
                <a:ea typeface="Open Sans"/>
                <a:cs typeface="Open Sans"/>
                <a:sym typeface="Open Sans"/>
              </a:rPr>
              <a:t>Input screen (1/2)</a:t>
            </a:r>
            <a:endParaRPr sz="1600" b="1" dirty="0"/>
          </a:p>
        </p:txBody>
      </p:sp>
      <p:pic>
        <p:nvPicPr>
          <p:cNvPr id="2" name="Picture 1"/>
          <p:cNvPicPr>
            <a:picLocks noChangeAspect="1"/>
          </p:cNvPicPr>
          <p:nvPr/>
        </p:nvPicPr>
        <p:blipFill>
          <a:blip r:embed="rId2"/>
          <a:stretch>
            <a:fillRect/>
          </a:stretch>
        </p:blipFill>
        <p:spPr>
          <a:xfrm>
            <a:off x="110678" y="1698900"/>
            <a:ext cx="8533495" cy="3893335"/>
          </a:xfrm>
          <a:prstGeom prst="rect">
            <a:avLst/>
          </a:prstGeom>
        </p:spPr>
      </p:pic>
      <p:grpSp>
        <p:nvGrpSpPr>
          <p:cNvPr id="69" name="Group 68"/>
          <p:cNvGrpSpPr/>
          <p:nvPr/>
        </p:nvGrpSpPr>
        <p:grpSpPr>
          <a:xfrm>
            <a:off x="4561115" y="2130112"/>
            <a:ext cx="4582885" cy="1404601"/>
            <a:chOff x="4271211" y="2240967"/>
            <a:chExt cx="4582885" cy="1404601"/>
          </a:xfrm>
        </p:grpSpPr>
        <p:sp>
          <p:nvSpPr>
            <p:cNvPr id="67" name="TextBox 66"/>
            <p:cNvSpPr txBox="1"/>
            <p:nvPr/>
          </p:nvSpPr>
          <p:spPr>
            <a:xfrm>
              <a:off x="6328611" y="2240967"/>
              <a:ext cx="2525485" cy="1077218"/>
            </a:xfrm>
            <a:prstGeom prst="rect">
              <a:avLst/>
            </a:prstGeom>
            <a:solidFill>
              <a:schemeClr val="tx2"/>
            </a:solidFill>
          </p:spPr>
          <p:txBody>
            <a:bodyPr wrap="square" rtlCol="0">
              <a:spAutoFit/>
            </a:bodyPr>
            <a:lstStyle/>
            <a:p>
              <a:r>
                <a:rPr lang="nl-NL" sz="1600" dirty="0" err="1">
                  <a:solidFill>
                    <a:schemeClr val="tx1"/>
                  </a:solidFill>
                  <a:latin typeface="+mn-lt"/>
                  <a:ea typeface="Open Sans" panose="020B0604020202020204" charset="0"/>
                  <a:cs typeface="Open Sans" panose="020B0604020202020204" charset="0"/>
                </a:rPr>
                <a:t>Peat</a:t>
              </a:r>
              <a:r>
                <a:rPr lang="nl-NL" sz="1600" dirty="0">
                  <a:solidFill>
                    <a:schemeClr val="tx1"/>
                  </a:solidFill>
                  <a:latin typeface="+mn-lt"/>
                  <a:ea typeface="Open Sans" panose="020B0604020202020204" charset="0"/>
                  <a:cs typeface="Open Sans" panose="020B0604020202020204" charset="0"/>
                </a:rPr>
                <a:t> </a:t>
              </a:r>
              <a:r>
                <a:rPr lang="nl-NL" sz="1600" dirty="0" err="1">
                  <a:solidFill>
                    <a:schemeClr val="tx1"/>
                  </a:solidFill>
                  <a:latin typeface="+mn-lt"/>
                  <a:ea typeface="Open Sans" panose="020B0604020202020204" charset="0"/>
                  <a:cs typeface="Open Sans" panose="020B0604020202020204" charset="0"/>
                </a:rPr>
                <a:t>thickness</a:t>
              </a:r>
              <a:r>
                <a:rPr lang="nl-NL" sz="1600" dirty="0">
                  <a:solidFill>
                    <a:schemeClr val="tx1"/>
                  </a:solidFill>
                  <a:latin typeface="+mn-lt"/>
                  <a:ea typeface="Open Sans" panose="020B0604020202020204" charset="0"/>
                  <a:cs typeface="Open Sans" panose="020B0604020202020204" charset="0"/>
                </a:rPr>
                <a:t> </a:t>
              </a:r>
              <a:r>
                <a:rPr lang="nl-NL" sz="1600" dirty="0" err="1">
                  <a:solidFill>
                    <a:schemeClr val="tx1"/>
                  </a:solidFill>
                  <a:latin typeface="+mn-lt"/>
                  <a:ea typeface="Open Sans" panose="020B0604020202020204" charset="0"/>
                  <a:cs typeface="Open Sans" panose="020B0604020202020204" charset="0"/>
                </a:rPr>
                <a:t>determines</a:t>
              </a:r>
              <a:r>
                <a:rPr lang="nl-NL" sz="1600" dirty="0">
                  <a:solidFill>
                    <a:schemeClr val="tx1"/>
                  </a:solidFill>
                  <a:latin typeface="+mn-lt"/>
                  <a:ea typeface="Open Sans" panose="020B0604020202020204" charset="0"/>
                  <a:cs typeface="Open Sans" panose="020B0604020202020204" charset="0"/>
                </a:rPr>
                <a:t> time horizon of GHG-benefits of </a:t>
              </a:r>
              <a:r>
                <a:rPr lang="nl-NL" sz="1600" dirty="0" err="1">
                  <a:solidFill>
                    <a:schemeClr val="tx1"/>
                  </a:solidFill>
                  <a:latin typeface="+mn-lt"/>
                  <a:ea typeface="Open Sans" panose="020B0604020202020204" charset="0"/>
                  <a:cs typeface="Open Sans" panose="020B0604020202020204" charset="0"/>
                </a:rPr>
                <a:t>rewetting</a:t>
              </a:r>
              <a:endParaRPr lang="nl-NL" sz="1600" dirty="0">
                <a:solidFill>
                  <a:schemeClr val="tx1"/>
                </a:solidFill>
                <a:latin typeface="+mn-lt"/>
                <a:ea typeface="Open Sans" panose="020B0604020202020204" charset="0"/>
                <a:cs typeface="Open Sans" panose="020B0604020202020204" charset="0"/>
              </a:endParaRPr>
            </a:p>
          </p:txBody>
        </p:sp>
        <p:cxnSp>
          <p:nvCxnSpPr>
            <p:cNvPr id="61" name="Straight Arrow Connector 60"/>
            <p:cNvCxnSpPr/>
            <p:nvPr/>
          </p:nvCxnSpPr>
          <p:spPr>
            <a:xfrm flipH="1">
              <a:off x="4271211" y="2671011"/>
              <a:ext cx="2057400" cy="97455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900749" y="3645567"/>
            <a:ext cx="3993337" cy="2554545"/>
            <a:chOff x="4860758" y="3779206"/>
            <a:chExt cx="3993337" cy="2554545"/>
          </a:xfrm>
        </p:grpSpPr>
        <p:sp>
          <p:nvSpPr>
            <p:cNvPr id="33" name="TextBox 32"/>
            <p:cNvSpPr txBox="1"/>
            <p:nvPr/>
          </p:nvSpPr>
          <p:spPr>
            <a:xfrm>
              <a:off x="6328610" y="3779206"/>
              <a:ext cx="2525485" cy="2554545"/>
            </a:xfrm>
            <a:prstGeom prst="rect">
              <a:avLst/>
            </a:prstGeom>
            <a:solidFill>
              <a:schemeClr val="tx2"/>
            </a:solidFill>
          </p:spPr>
          <p:txBody>
            <a:bodyPr wrap="square" rtlCol="0">
              <a:spAutoFit/>
            </a:bodyPr>
            <a:lstStyle/>
            <a:p>
              <a:r>
                <a:rPr lang="nl-NL" sz="1600" dirty="0" err="1">
                  <a:solidFill>
                    <a:schemeClr val="tx1"/>
                  </a:solidFill>
                  <a:latin typeface="+mn-lt"/>
                  <a:ea typeface="Open Sans" panose="020B0604020202020204" charset="0"/>
                  <a:cs typeface="Open Sans" panose="020B0604020202020204" charset="0"/>
                </a:rPr>
                <a:t>Filling</a:t>
              </a:r>
              <a:r>
                <a:rPr lang="nl-NL" sz="1600" dirty="0">
                  <a:solidFill>
                    <a:schemeClr val="tx1"/>
                  </a:solidFill>
                  <a:latin typeface="+mn-lt"/>
                  <a:ea typeface="Open Sans" panose="020B0604020202020204" charset="0"/>
                  <a:cs typeface="Open Sans" panose="020B0604020202020204" charset="0"/>
                </a:rPr>
                <a:t> in </a:t>
              </a:r>
              <a:r>
                <a:rPr lang="nl-NL" sz="1600" dirty="0" err="1">
                  <a:solidFill>
                    <a:schemeClr val="tx1"/>
                  </a:solidFill>
                  <a:latin typeface="+mn-lt"/>
                  <a:ea typeface="Open Sans" panose="020B0604020202020204" charset="0"/>
                  <a:cs typeface="Open Sans" panose="020B0604020202020204" charset="0"/>
                </a:rPr>
                <a:t>groundwater</a:t>
              </a:r>
              <a:r>
                <a:rPr lang="nl-NL" sz="1600" dirty="0">
                  <a:solidFill>
                    <a:schemeClr val="tx1"/>
                  </a:solidFill>
                  <a:latin typeface="+mn-lt"/>
                  <a:ea typeface="Open Sans" panose="020B0604020202020204" charset="0"/>
                  <a:cs typeface="Open Sans" panose="020B0604020202020204" charset="0"/>
                </a:rPr>
                <a:t> level </a:t>
              </a:r>
              <a:r>
                <a:rPr lang="nl-NL" sz="1600" dirty="0" err="1">
                  <a:solidFill>
                    <a:schemeClr val="tx1"/>
                  </a:solidFill>
                  <a:latin typeface="+mn-lt"/>
                  <a:ea typeface="Open Sans" panose="020B0604020202020204" charset="0"/>
                  <a:cs typeface="Open Sans" panose="020B0604020202020204" charset="0"/>
                </a:rPr>
                <a:t>determines</a:t>
              </a:r>
              <a:r>
                <a:rPr lang="nl-NL" sz="1600" dirty="0">
                  <a:solidFill>
                    <a:schemeClr val="tx1"/>
                  </a:solidFill>
                  <a:latin typeface="+mn-lt"/>
                  <a:ea typeface="Open Sans" panose="020B0604020202020204" charset="0"/>
                  <a:cs typeface="Open Sans" panose="020B0604020202020204" charset="0"/>
                </a:rPr>
                <a:t> </a:t>
              </a:r>
              <a:r>
                <a:rPr lang="nl-NL" sz="1600" dirty="0" err="1">
                  <a:solidFill>
                    <a:schemeClr val="tx1"/>
                  </a:solidFill>
                  <a:latin typeface="+mn-lt"/>
                  <a:ea typeface="Open Sans" panose="020B0604020202020204" charset="0"/>
                  <a:cs typeface="Open Sans" panose="020B0604020202020204" charset="0"/>
                </a:rPr>
                <a:t>moisture</a:t>
              </a:r>
              <a:r>
                <a:rPr lang="nl-NL" sz="1600" dirty="0">
                  <a:solidFill>
                    <a:schemeClr val="tx1"/>
                  </a:solidFill>
                  <a:latin typeface="+mn-lt"/>
                  <a:ea typeface="Open Sans" panose="020B0604020202020204" charset="0"/>
                  <a:cs typeface="Open Sans" panose="020B0604020202020204" charset="0"/>
                </a:rPr>
                <a:t> class;</a:t>
              </a:r>
            </a:p>
            <a:p>
              <a:endParaRPr lang="nl-NL" sz="1600" dirty="0">
                <a:solidFill>
                  <a:schemeClr val="tx1"/>
                </a:solidFill>
                <a:latin typeface="+mn-lt"/>
                <a:ea typeface="Open Sans" panose="020B0604020202020204" charset="0"/>
                <a:cs typeface="Open Sans" panose="020B0604020202020204" charset="0"/>
              </a:endParaRPr>
            </a:p>
            <a:p>
              <a:r>
                <a:rPr lang="nl-NL" sz="1600" dirty="0" err="1">
                  <a:solidFill>
                    <a:schemeClr val="tx1"/>
                  </a:solidFill>
                  <a:latin typeface="+mn-lt"/>
                  <a:ea typeface="Open Sans" panose="020B0604020202020204" charset="0"/>
                  <a:cs typeface="Open Sans" panose="020B0604020202020204" charset="0"/>
                </a:rPr>
                <a:t>This</a:t>
              </a:r>
              <a:r>
                <a:rPr lang="nl-NL" sz="1600" dirty="0">
                  <a:solidFill>
                    <a:schemeClr val="tx1"/>
                  </a:solidFill>
                  <a:latin typeface="+mn-lt"/>
                  <a:ea typeface="Open Sans" panose="020B0604020202020204" charset="0"/>
                  <a:cs typeface="Open Sans" panose="020B0604020202020204" charset="0"/>
                </a:rPr>
                <a:t> </a:t>
              </a:r>
              <a:r>
                <a:rPr lang="nl-NL" sz="1600" dirty="0" err="1">
                  <a:solidFill>
                    <a:schemeClr val="tx1"/>
                  </a:solidFill>
                  <a:latin typeface="+mn-lt"/>
                  <a:ea typeface="Open Sans" panose="020B0604020202020204" charset="0"/>
                  <a:cs typeface="Open Sans" panose="020B0604020202020204" charset="0"/>
                </a:rPr>
                <a:t>limits</a:t>
              </a:r>
              <a:r>
                <a:rPr lang="nl-NL" sz="1600" dirty="0">
                  <a:solidFill>
                    <a:schemeClr val="tx1"/>
                  </a:solidFill>
                  <a:latin typeface="+mn-lt"/>
                  <a:ea typeface="Open Sans" panose="020B0604020202020204" charset="0"/>
                  <a:cs typeface="Open Sans" panose="020B0604020202020204" charset="0"/>
                </a:rPr>
                <a:t> </a:t>
              </a:r>
              <a:r>
                <a:rPr lang="nl-NL" sz="1600" dirty="0" err="1">
                  <a:solidFill>
                    <a:schemeClr val="tx1"/>
                  </a:solidFill>
                  <a:latin typeface="+mn-lt"/>
                  <a:ea typeface="Open Sans" panose="020B0604020202020204" charset="0"/>
                  <a:cs typeface="Open Sans" panose="020B0604020202020204" charset="0"/>
                </a:rPr>
                <a:t>vegetation</a:t>
              </a:r>
              <a:r>
                <a:rPr lang="nl-NL" sz="1600" dirty="0">
                  <a:solidFill>
                    <a:schemeClr val="tx1"/>
                  </a:solidFill>
                  <a:latin typeface="+mn-lt"/>
                  <a:ea typeface="Open Sans" panose="020B0604020202020204" charset="0"/>
                  <a:cs typeface="Open Sans" panose="020B0604020202020204" charset="0"/>
                </a:rPr>
                <a:t> class options;</a:t>
              </a:r>
            </a:p>
            <a:p>
              <a:endParaRPr lang="nl-NL" sz="1600" dirty="0">
                <a:solidFill>
                  <a:schemeClr val="tx1"/>
                </a:solidFill>
                <a:latin typeface="+mn-lt"/>
                <a:ea typeface="Open Sans" panose="020B0604020202020204" charset="0"/>
                <a:cs typeface="Open Sans" panose="020B0604020202020204" charset="0"/>
              </a:endParaRPr>
            </a:p>
            <a:p>
              <a:r>
                <a:rPr lang="nl-NL" sz="1600" dirty="0">
                  <a:solidFill>
                    <a:schemeClr val="tx1"/>
                  </a:solidFill>
                  <a:latin typeface="+mn-lt"/>
                  <a:ea typeface="Open Sans" panose="020B0604020202020204" charset="0"/>
                  <a:cs typeface="Open Sans" panose="020B0604020202020204" charset="0"/>
                </a:rPr>
                <a:t>User </a:t>
              </a:r>
              <a:r>
                <a:rPr lang="nl-NL" sz="1600" dirty="0" err="1">
                  <a:solidFill>
                    <a:schemeClr val="tx1"/>
                  </a:solidFill>
                  <a:latin typeface="+mn-lt"/>
                  <a:ea typeface="Open Sans" panose="020B0604020202020204" charset="0"/>
                  <a:cs typeface="Open Sans" panose="020B0604020202020204" charset="0"/>
                </a:rPr>
                <a:t>selects</a:t>
              </a:r>
              <a:r>
                <a:rPr lang="nl-NL" sz="1600" dirty="0">
                  <a:solidFill>
                    <a:schemeClr val="tx1"/>
                  </a:solidFill>
                  <a:latin typeface="+mn-lt"/>
                  <a:ea typeface="Open Sans" panose="020B0604020202020204" charset="0"/>
                  <a:cs typeface="Open Sans" panose="020B0604020202020204" charset="0"/>
                </a:rPr>
                <a:t> best fitting </a:t>
              </a:r>
              <a:r>
                <a:rPr lang="nl-NL" sz="1600" dirty="0" err="1">
                  <a:solidFill>
                    <a:schemeClr val="tx1"/>
                  </a:solidFill>
                  <a:latin typeface="+mn-lt"/>
                  <a:ea typeface="Open Sans" panose="020B0604020202020204" charset="0"/>
                  <a:cs typeface="Open Sans" panose="020B0604020202020204" charset="0"/>
                </a:rPr>
                <a:t>vegetation</a:t>
              </a:r>
              <a:r>
                <a:rPr lang="nl-NL" sz="1600" dirty="0">
                  <a:solidFill>
                    <a:schemeClr val="tx1"/>
                  </a:solidFill>
                  <a:latin typeface="+mn-lt"/>
                  <a:ea typeface="Open Sans" panose="020B0604020202020204" charset="0"/>
                  <a:cs typeface="Open Sans" panose="020B0604020202020204" charset="0"/>
                </a:rPr>
                <a:t> </a:t>
              </a:r>
              <a:r>
                <a:rPr lang="nl-NL" sz="1600" u="sng" dirty="0" err="1">
                  <a:solidFill>
                    <a:schemeClr val="tx1"/>
                  </a:solidFill>
                  <a:latin typeface="+mn-lt"/>
                  <a:ea typeface="Open Sans" panose="020B0604020202020204" charset="0"/>
                  <a:cs typeface="Open Sans" panose="020B0604020202020204" charset="0"/>
                </a:rPr>
                <a:t>with</a:t>
              </a:r>
              <a:r>
                <a:rPr lang="nl-NL" sz="1600" u="sng" dirty="0">
                  <a:solidFill>
                    <a:schemeClr val="tx1"/>
                  </a:solidFill>
                  <a:latin typeface="+mn-lt"/>
                  <a:ea typeface="Open Sans" panose="020B0604020202020204" charset="0"/>
                  <a:cs typeface="Open Sans" panose="020B0604020202020204" charset="0"/>
                </a:rPr>
                <a:t> </a:t>
              </a:r>
              <a:r>
                <a:rPr lang="nl-NL" sz="1600" u="sng" dirty="0" err="1">
                  <a:solidFill>
                    <a:schemeClr val="tx1"/>
                  </a:solidFill>
                  <a:latin typeface="+mn-lt"/>
                  <a:ea typeface="Open Sans" panose="020B0604020202020204" charset="0"/>
                  <a:cs typeface="Open Sans" panose="020B0604020202020204" charset="0"/>
                </a:rPr>
                <a:t>this</a:t>
              </a:r>
              <a:r>
                <a:rPr lang="nl-NL" sz="1600" u="sng" dirty="0">
                  <a:solidFill>
                    <a:schemeClr val="tx1"/>
                  </a:solidFill>
                  <a:latin typeface="+mn-lt"/>
                  <a:ea typeface="Open Sans" panose="020B0604020202020204" charset="0"/>
                  <a:cs typeface="Open Sans" panose="020B0604020202020204" charset="0"/>
                </a:rPr>
                <a:t> </a:t>
              </a:r>
              <a:r>
                <a:rPr lang="nl-NL" sz="1600" u="sng" dirty="0" err="1">
                  <a:solidFill>
                    <a:schemeClr val="tx1"/>
                  </a:solidFill>
                  <a:latin typeface="+mn-lt"/>
                  <a:ea typeface="Open Sans" panose="020B0604020202020204" charset="0"/>
                  <a:cs typeface="Open Sans" panose="020B0604020202020204" charset="0"/>
                </a:rPr>
                <a:t>groundwater</a:t>
              </a:r>
              <a:r>
                <a:rPr lang="nl-NL" sz="1600" u="sng" dirty="0">
                  <a:solidFill>
                    <a:schemeClr val="tx1"/>
                  </a:solidFill>
                  <a:latin typeface="+mn-lt"/>
                  <a:ea typeface="Open Sans" panose="020B0604020202020204" charset="0"/>
                  <a:cs typeface="Open Sans" panose="020B0604020202020204" charset="0"/>
                </a:rPr>
                <a:t> level</a:t>
              </a:r>
              <a:endParaRPr lang="nl-NL" sz="1600" dirty="0">
                <a:solidFill>
                  <a:schemeClr val="tx1"/>
                </a:solidFill>
                <a:latin typeface="+mn-lt"/>
                <a:ea typeface="Open Sans" panose="020B0604020202020204" charset="0"/>
                <a:cs typeface="Open Sans" panose="020B0604020202020204" charset="0"/>
              </a:endParaRPr>
            </a:p>
          </p:txBody>
        </p:sp>
        <p:cxnSp>
          <p:nvCxnSpPr>
            <p:cNvPr id="71" name="Straight Arrow Connector 70"/>
            <p:cNvCxnSpPr/>
            <p:nvPr/>
          </p:nvCxnSpPr>
          <p:spPr>
            <a:xfrm flipH="1" flipV="1">
              <a:off x="4860758" y="4415589"/>
              <a:ext cx="1467852" cy="60164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3" idx="1"/>
            </p:cNvCxnSpPr>
            <p:nvPr/>
          </p:nvCxnSpPr>
          <p:spPr>
            <a:xfrm flipH="1">
              <a:off x="4965146" y="5056479"/>
              <a:ext cx="1363464" cy="2646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1050" name="Rechthoekige driehoe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6675"/>
            <a:ext cx="9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187" y="0"/>
            <a:ext cx="7488000" cy="6794501"/>
          </a:xfrm>
          <a:prstGeom prst="rect">
            <a:avLst/>
          </a:prstGeom>
        </p:spPr>
      </p:pic>
      <p:sp>
        <p:nvSpPr>
          <p:cNvPr id="65" name="Google Shape;60;p2"/>
          <p:cNvSpPr txBox="1"/>
          <p:nvPr/>
        </p:nvSpPr>
        <p:spPr>
          <a:xfrm>
            <a:off x="5498433" y="2812515"/>
            <a:ext cx="3645568" cy="584735"/>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200" b="1" dirty="0">
                <a:solidFill>
                  <a:schemeClr val="dk1"/>
                </a:solidFill>
                <a:latin typeface="Open Sans"/>
                <a:ea typeface="Open Sans"/>
                <a:cs typeface="Open Sans"/>
                <a:sym typeface="Open Sans"/>
              </a:rPr>
              <a:t>Input screen (2/2)</a:t>
            </a:r>
            <a:endParaRPr sz="1600" b="1" dirty="0"/>
          </a:p>
        </p:txBody>
      </p:sp>
      <p:grpSp>
        <p:nvGrpSpPr>
          <p:cNvPr id="61" name="Group 60"/>
          <p:cNvGrpSpPr/>
          <p:nvPr/>
        </p:nvGrpSpPr>
        <p:grpSpPr>
          <a:xfrm>
            <a:off x="4463716" y="4711729"/>
            <a:ext cx="4029432" cy="1099524"/>
            <a:chOff x="4824664" y="2240967"/>
            <a:chExt cx="4029432" cy="1099524"/>
          </a:xfrm>
        </p:grpSpPr>
        <p:sp>
          <p:nvSpPr>
            <p:cNvPr id="62" name="TextBox 61"/>
            <p:cNvSpPr txBox="1"/>
            <p:nvPr/>
          </p:nvSpPr>
          <p:spPr>
            <a:xfrm>
              <a:off x="6328611" y="2240967"/>
              <a:ext cx="2525485" cy="584775"/>
            </a:xfrm>
            <a:prstGeom prst="rect">
              <a:avLst/>
            </a:prstGeom>
            <a:solidFill>
              <a:schemeClr val="tx2"/>
            </a:solidFill>
          </p:spPr>
          <p:txBody>
            <a:bodyPr wrap="square" rtlCol="0">
              <a:spAutoFit/>
            </a:bodyPr>
            <a:lstStyle/>
            <a:p>
              <a:r>
                <a:rPr lang="nl-NL" sz="1600" dirty="0" err="1">
                  <a:solidFill>
                    <a:schemeClr val="tx1"/>
                  </a:solidFill>
                  <a:latin typeface="Open Sans" panose="020B0604020202020204" charset="0"/>
                  <a:ea typeface="Open Sans" panose="020B0604020202020204" charset="0"/>
                  <a:cs typeface="Open Sans" panose="020B0604020202020204" charset="0"/>
                </a:rPr>
                <a:t>Rewetting</a:t>
              </a:r>
              <a:r>
                <a:rPr lang="nl-NL" sz="1600" dirty="0">
                  <a:solidFill>
                    <a:schemeClr val="tx1"/>
                  </a:solidFill>
                  <a:latin typeface="Open Sans" panose="020B0604020202020204" charset="0"/>
                  <a:ea typeface="Open Sans" panose="020B0604020202020204" charset="0"/>
                  <a:cs typeface="Open Sans" panose="020B0604020202020204" charset="0"/>
                </a:rPr>
                <a:t> </a:t>
              </a:r>
              <a:r>
                <a:rPr lang="nl-NL" sz="1600" dirty="0" err="1">
                  <a:solidFill>
                    <a:schemeClr val="tx1"/>
                  </a:solidFill>
                  <a:latin typeface="Open Sans" panose="020B0604020202020204" charset="0"/>
                  <a:ea typeface="Open Sans" panose="020B0604020202020204" charset="0"/>
                  <a:cs typeface="Open Sans" panose="020B0604020202020204" charset="0"/>
                </a:rPr>
                <a:t>can</a:t>
              </a:r>
              <a:r>
                <a:rPr lang="nl-NL" sz="1600" dirty="0">
                  <a:solidFill>
                    <a:schemeClr val="tx1"/>
                  </a:solidFill>
                  <a:latin typeface="Open Sans" panose="020B0604020202020204" charset="0"/>
                  <a:ea typeface="Open Sans" panose="020B0604020202020204" charset="0"/>
                  <a:cs typeface="Open Sans" panose="020B0604020202020204" charset="0"/>
                </a:rPr>
                <a:t> </a:t>
              </a:r>
              <a:r>
                <a:rPr lang="nl-NL" sz="1600" dirty="0" err="1">
                  <a:solidFill>
                    <a:schemeClr val="tx1"/>
                  </a:solidFill>
                  <a:latin typeface="Open Sans" panose="020B0604020202020204" charset="0"/>
                  <a:ea typeface="Open Sans" panose="020B0604020202020204" charset="0"/>
                  <a:cs typeface="Open Sans" panose="020B0604020202020204" charset="0"/>
                </a:rPr>
                <a:t>increase</a:t>
              </a:r>
              <a:r>
                <a:rPr lang="nl-NL" sz="1600" dirty="0">
                  <a:solidFill>
                    <a:schemeClr val="tx1"/>
                  </a:solidFill>
                  <a:latin typeface="Open Sans" panose="020B0604020202020204" charset="0"/>
                  <a:ea typeface="Open Sans" panose="020B0604020202020204" charset="0"/>
                  <a:cs typeface="Open Sans" panose="020B0604020202020204" charset="0"/>
                </a:rPr>
                <a:t> </a:t>
              </a:r>
              <a:r>
                <a:rPr lang="nl-NL" sz="1600" dirty="0" err="1">
                  <a:solidFill>
                    <a:schemeClr val="tx1"/>
                  </a:solidFill>
                  <a:latin typeface="Open Sans" panose="020B0604020202020204" charset="0"/>
                  <a:ea typeface="Open Sans" panose="020B0604020202020204" charset="0"/>
                  <a:cs typeface="Open Sans" panose="020B0604020202020204" charset="0"/>
                </a:rPr>
                <a:t>fuel</a:t>
              </a:r>
              <a:r>
                <a:rPr lang="nl-NL" sz="1600" dirty="0">
                  <a:solidFill>
                    <a:schemeClr val="tx1"/>
                  </a:solidFill>
                  <a:latin typeface="Open Sans" panose="020B0604020202020204" charset="0"/>
                  <a:ea typeface="Open Sans" panose="020B0604020202020204" charset="0"/>
                  <a:cs typeface="Open Sans" panose="020B0604020202020204" charset="0"/>
                </a:rPr>
                <a:t> </a:t>
              </a:r>
              <a:r>
                <a:rPr lang="nl-NL" sz="1600" dirty="0" err="1">
                  <a:solidFill>
                    <a:schemeClr val="tx1"/>
                  </a:solidFill>
                  <a:latin typeface="Open Sans" panose="020B0604020202020204" charset="0"/>
                  <a:ea typeface="Open Sans" panose="020B0604020202020204" charset="0"/>
                  <a:cs typeface="Open Sans" panose="020B0604020202020204" charset="0"/>
                </a:rPr>
                <a:t>consumption</a:t>
              </a:r>
              <a:endParaRPr lang="nl-NL" sz="1600" dirty="0">
                <a:solidFill>
                  <a:schemeClr val="tx1"/>
                </a:solidFill>
                <a:latin typeface="Open Sans" panose="020B0604020202020204" charset="0"/>
                <a:ea typeface="Open Sans" panose="020B0604020202020204" charset="0"/>
                <a:cs typeface="Open Sans" panose="020B0604020202020204" charset="0"/>
              </a:endParaRPr>
            </a:p>
          </p:txBody>
        </p:sp>
        <p:cxnSp>
          <p:nvCxnSpPr>
            <p:cNvPr id="63" name="Straight Arrow Connector 62"/>
            <p:cNvCxnSpPr/>
            <p:nvPr/>
          </p:nvCxnSpPr>
          <p:spPr>
            <a:xfrm flipH="1">
              <a:off x="4824664" y="2671011"/>
              <a:ext cx="1503948" cy="6694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7" name="Group 66"/>
          <p:cNvGrpSpPr/>
          <p:nvPr/>
        </p:nvGrpSpPr>
        <p:grpSpPr>
          <a:xfrm>
            <a:off x="5498433" y="5817564"/>
            <a:ext cx="2994715" cy="816199"/>
            <a:chOff x="5692944" y="3090802"/>
            <a:chExt cx="2994715" cy="816199"/>
          </a:xfrm>
        </p:grpSpPr>
        <p:sp>
          <p:nvSpPr>
            <p:cNvPr id="68" name="TextBox 67"/>
            <p:cNvSpPr txBox="1"/>
            <p:nvPr/>
          </p:nvSpPr>
          <p:spPr>
            <a:xfrm>
              <a:off x="6162174" y="3090802"/>
              <a:ext cx="2525485" cy="584775"/>
            </a:xfrm>
            <a:prstGeom prst="rect">
              <a:avLst/>
            </a:prstGeom>
            <a:solidFill>
              <a:schemeClr val="tx2"/>
            </a:solidFill>
          </p:spPr>
          <p:txBody>
            <a:bodyPr wrap="square" rtlCol="0">
              <a:spAutoFit/>
            </a:bodyPr>
            <a:lstStyle/>
            <a:p>
              <a:r>
                <a:rPr lang="nl-NL" sz="1600" dirty="0">
                  <a:solidFill>
                    <a:schemeClr val="tx1"/>
                  </a:solidFill>
                  <a:latin typeface="Open Sans" panose="020B0604020202020204" charset="0"/>
                  <a:ea typeface="Open Sans" panose="020B0604020202020204" charset="0"/>
                  <a:cs typeface="Open Sans" panose="020B0604020202020204" charset="0"/>
                </a:rPr>
                <a:t>Product </a:t>
              </a:r>
              <a:r>
                <a:rPr lang="nl-NL" sz="1600" dirty="0" err="1">
                  <a:solidFill>
                    <a:schemeClr val="tx1"/>
                  </a:solidFill>
                  <a:latin typeface="Open Sans" panose="020B0604020202020204" charset="0"/>
                  <a:ea typeface="Open Sans" panose="020B0604020202020204" charset="0"/>
                  <a:cs typeface="Open Sans" panose="020B0604020202020204" charset="0"/>
                </a:rPr>
                <a:t>use</a:t>
              </a:r>
              <a:r>
                <a:rPr lang="nl-NL" sz="1600" dirty="0">
                  <a:solidFill>
                    <a:schemeClr val="tx1"/>
                  </a:solidFill>
                  <a:latin typeface="Open Sans" panose="020B0604020202020204" charset="0"/>
                  <a:ea typeface="Open Sans" panose="020B0604020202020204" charset="0"/>
                  <a:cs typeface="Open Sans" panose="020B0604020202020204" charset="0"/>
                </a:rPr>
                <a:t> </a:t>
              </a:r>
              <a:r>
                <a:rPr lang="nl-NL" sz="1600" dirty="0" err="1">
                  <a:solidFill>
                    <a:schemeClr val="tx1"/>
                  </a:solidFill>
                  <a:latin typeface="Open Sans" panose="020B0604020202020204" charset="0"/>
                  <a:ea typeface="Open Sans" panose="020B0604020202020204" charset="0"/>
                  <a:cs typeface="Open Sans" panose="020B0604020202020204" charset="0"/>
                </a:rPr>
                <a:t>with</a:t>
              </a:r>
              <a:r>
                <a:rPr lang="nl-NL" sz="1600" dirty="0">
                  <a:solidFill>
                    <a:schemeClr val="tx1"/>
                  </a:solidFill>
                  <a:latin typeface="Open Sans" panose="020B0604020202020204" charset="0"/>
                  <a:ea typeface="Open Sans" panose="020B0604020202020204" charset="0"/>
                  <a:cs typeface="Open Sans" panose="020B0604020202020204" charset="0"/>
                </a:rPr>
                <a:t> long life is </a:t>
              </a:r>
              <a:r>
                <a:rPr lang="nl-NL" sz="1600" dirty="0" err="1">
                  <a:solidFill>
                    <a:schemeClr val="tx1"/>
                  </a:solidFill>
                  <a:latin typeface="Open Sans" panose="020B0604020202020204" charset="0"/>
                  <a:ea typeface="Open Sans" panose="020B0604020202020204" charset="0"/>
                  <a:cs typeface="Open Sans" panose="020B0604020202020204" charset="0"/>
                </a:rPr>
                <a:t>treated</a:t>
              </a:r>
              <a:r>
                <a:rPr lang="nl-NL" sz="1600" dirty="0">
                  <a:solidFill>
                    <a:schemeClr val="tx1"/>
                  </a:solidFill>
                  <a:latin typeface="Open Sans" panose="020B0604020202020204" charset="0"/>
                  <a:ea typeface="Open Sans" panose="020B0604020202020204" charset="0"/>
                  <a:cs typeface="Open Sans" panose="020B0604020202020204" charset="0"/>
                </a:rPr>
                <a:t> as C-</a:t>
              </a:r>
              <a:r>
                <a:rPr lang="nl-NL" sz="1600" dirty="0" err="1">
                  <a:solidFill>
                    <a:schemeClr val="tx1"/>
                  </a:solidFill>
                  <a:latin typeface="Open Sans" panose="020B0604020202020204" charset="0"/>
                  <a:ea typeface="Open Sans" panose="020B0604020202020204" charset="0"/>
                  <a:cs typeface="Open Sans" panose="020B0604020202020204" charset="0"/>
                </a:rPr>
                <a:t>capture</a:t>
              </a:r>
              <a:endParaRPr lang="nl-NL" sz="1600" dirty="0">
                <a:solidFill>
                  <a:schemeClr val="tx1"/>
                </a:solidFill>
                <a:latin typeface="Open Sans" panose="020B0604020202020204" charset="0"/>
                <a:ea typeface="Open Sans" panose="020B0604020202020204" charset="0"/>
                <a:cs typeface="Open Sans" panose="020B0604020202020204" charset="0"/>
              </a:endParaRPr>
            </a:p>
          </p:txBody>
        </p:sp>
        <p:cxnSp>
          <p:nvCxnSpPr>
            <p:cNvPr id="69" name="Straight Arrow Connector 68"/>
            <p:cNvCxnSpPr>
              <a:stCxn id="68" idx="1"/>
            </p:cNvCxnSpPr>
            <p:nvPr/>
          </p:nvCxnSpPr>
          <p:spPr>
            <a:xfrm flipH="1">
              <a:off x="5692944" y="3383190"/>
              <a:ext cx="469230" cy="52381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40962" name="Rechthoekige driehoek 3"/>
          <p:cNvPicPr>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6675"/>
            <a:ext cx="9525" cy="1524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miter lim="800000"/>
                <a:headEnd/>
                <a:tailEnd/>
              </a14:hiddenLine>
            </a:ext>
          </a:extLst>
        </p:spPr>
      </p:pic>
    </p:spTree>
    <p:extLst>
      <p:ext uri="{BB962C8B-B14F-4D97-AF65-F5344CB8AC3E}">
        <p14:creationId xmlns:p14="http://schemas.microsoft.com/office/powerpoint/2010/main" val="149795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2"/>
          <p:cNvSpPr txBox="1"/>
          <p:nvPr/>
        </p:nvSpPr>
        <p:spPr>
          <a:xfrm>
            <a:off x="399435" y="767853"/>
            <a:ext cx="4865739"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l-NL" sz="3200" b="1" dirty="0">
                <a:solidFill>
                  <a:schemeClr val="dk1"/>
                </a:solidFill>
                <a:latin typeface="Open Sans"/>
                <a:ea typeface="Open Sans"/>
                <a:cs typeface="Open Sans"/>
                <a:sym typeface="Open Sans"/>
              </a:rPr>
              <a:t>Output screen (1/3)</a:t>
            </a:r>
            <a:endParaRPr sz="1600" b="1" dirty="0"/>
          </a:p>
        </p:txBody>
      </p:sp>
      <p:pic>
        <p:nvPicPr>
          <p:cNvPr id="4" name="Picture 3"/>
          <p:cNvPicPr>
            <a:picLocks noChangeAspect="1"/>
          </p:cNvPicPr>
          <p:nvPr/>
        </p:nvPicPr>
        <p:blipFill>
          <a:blip r:embed="rId2"/>
          <a:stretch>
            <a:fillRect/>
          </a:stretch>
        </p:blipFill>
        <p:spPr>
          <a:xfrm>
            <a:off x="206632" y="2009274"/>
            <a:ext cx="8761756" cy="2849541"/>
          </a:xfrm>
          <a:prstGeom prst="rect">
            <a:avLst/>
          </a:prstGeom>
        </p:spPr>
      </p:pic>
      <p:sp>
        <p:nvSpPr>
          <p:cNvPr id="5" name="Rectangle 4"/>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9414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2"/>
          <p:cNvSpPr txBox="1"/>
          <p:nvPr/>
        </p:nvSpPr>
        <p:spPr>
          <a:xfrm>
            <a:off x="399436" y="396378"/>
            <a:ext cx="4865739"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l-NL" sz="3200" b="1" dirty="0">
                <a:solidFill>
                  <a:schemeClr val="dk1"/>
                </a:solidFill>
                <a:latin typeface="Open Sans"/>
                <a:ea typeface="Open Sans"/>
                <a:cs typeface="Open Sans"/>
                <a:sym typeface="Open Sans"/>
              </a:rPr>
              <a:t>Output screen (2/3)</a:t>
            </a:r>
            <a:endParaRPr sz="1600" b="1" dirty="0"/>
          </a:p>
        </p:txBody>
      </p:sp>
      <p:sp>
        <p:nvSpPr>
          <p:cNvPr id="4" name="Rectangle 3"/>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p:nvPicPr>
        <p:blipFill>
          <a:blip r:embed="rId2"/>
          <a:stretch>
            <a:fillRect/>
          </a:stretch>
        </p:blipFill>
        <p:spPr>
          <a:xfrm>
            <a:off x="399436" y="1546031"/>
            <a:ext cx="7451892" cy="4890864"/>
          </a:xfrm>
          <a:prstGeom prst="rect">
            <a:avLst/>
          </a:prstGeom>
        </p:spPr>
      </p:pic>
    </p:spTree>
    <p:extLst>
      <p:ext uri="{BB962C8B-B14F-4D97-AF65-F5344CB8AC3E}">
        <p14:creationId xmlns:p14="http://schemas.microsoft.com/office/powerpoint/2010/main" val="263118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2"/>
          <p:cNvSpPr txBox="1"/>
          <p:nvPr/>
        </p:nvSpPr>
        <p:spPr>
          <a:xfrm>
            <a:off x="399435" y="767853"/>
            <a:ext cx="4865739"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l-NL" sz="3200" b="1" dirty="0">
                <a:solidFill>
                  <a:schemeClr val="dk1"/>
                </a:solidFill>
                <a:latin typeface="Open Sans"/>
                <a:ea typeface="Open Sans"/>
                <a:cs typeface="Open Sans"/>
                <a:sym typeface="Open Sans"/>
              </a:rPr>
              <a:t>Output screen (3/3)</a:t>
            </a:r>
            <a:endParaRPr sz="1600" b="1" dirty="0"/>
          </a:p>
        </p:txBody>
      </p:sp>
      <p:pic>
        <p:nvPicPr>
          <p:cNvPr id="2" name="Picture 1"/>
          <p:cNvPicPr>
            <a:picLocks noChangeAspect="1"/>
          </p:cNvPicPr>
          <p:nvPr/>
        </p:nvPicPr>
        <p:blipFill>
          <a:blip r:embed="rId2"/>
          <a:stretch>
            <a:fillRect/>
          </a:stretch>
        </p:blipFill>
        <p:spPr>
          <a:xfrm>
            <a:off x="76201" y="2081143"/>
            <a:ext cx="8839200" cy="3459847"/>
          </a:xfrm>
          <a:prstGeom prst="rect">
            <a:avLst/>
          </a:prstGeom>
        </p:spPr>
      </p:pic>
      <p:sp>
        <p:nvSpPr>
          <p:cNvPr id="5" name="Rectangle 4"/>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273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275" y="514350"/>
            <a:ext cx="3076483" cy="584775"/>
          </a:xfrm>
          <a:prstGeom prst="rect">
            <a:avLst/>
          </a:prstGeom>
          <a:noFill/>
        </p:spPr>
        <p:txBody>
          <a:bodyPr wrap="none" rtlCol="0">
            <a:spAutoFit/>
          </a:bodyPr>
          <a:lstStyle/>
          <a:p>
            <a:r>
              <a:rPr lang="en-US" sz="3200" dirty="0">
                <a:solidFill>
                  <a:schemeClr val="tx1"/>
                </a:solidFill>
              </a:rPr>
              <a:t>Why am I here?</a:t>
            </a:r>
            <a:endParaRPr lang="nl-NL" sz="3200" dirty="0">
              <a:solidFill>
                <a:schemeClr val="tx1"/>
              </a:solidFill>
            </a:endParaRPr>
          </a:p>
        </p:txBody>
      </p:sp>
      <p:sp>
        <p:nvSpPr>
          <p:cNvPr id="3" name="TextBox 2"/>
          <p:cNvSpPr txBox="1"/>
          <p:nvPr/>
        </p:nvSpPr>
        <p:spPr>
          <a:xfrm>
            <a:off x="823420" y="2255371"/>
            <a:ext cx="6092387" cy="3954929"/>
          </a:xfrm>
          <a:prstGeom prst="rect">
            <a:avLst/>
          </a:prstGeom>
          <a:noFill/>
        </p:spPr>
        <p:txBody>
          <a:bodyPr wrap="square" rtlCol="0">
            <a:spAutoFit/>
          </a:bodyPr>
          <a:lstStyle/>
          <a:p>
            <a:pPr>
              <a:spcBef>
                <a:spcPts val="600"/>
              </a:spcBef>
              <a:spcAft>
                <a:spcPts val="600"/>
              </a:spcAft>
            </a:pPr>
            <a:r>
              <a:rPr lang="en-US" sz="2400">
                <a:solidFill>
                  <a:schemeClr val="tx1"/>
                </a:solidFill>
              </a:rPr>
              <a:t>…to </a:t>
            </a:r>
            <a:r>
              <a:rPr lang="en-US" sz="2400" dirty="0">
                <a:solidFill>
                  <a:schemeClr val="tx1"/>
                </a:solidFill>
              </a:rPr>
              <a:t>share and create synergies between Care-Peat and </a:t>
            </a:r>
            <a:r>
              <a:rPr lang="en-US" sz="2400" dirty="0" err="1">
                <a:solidFill>
                  <a:schemeClr val="tx1"/>
                </a:solidFill>
              </a:rPr>
              <a:t>Cconnect</a:t>
            </a:r>
            <a:endParaRPr lang="en-US" sz="2400" dirty="0">
              <a:solidFill>
                <a:schemeClr val="tx1"/>
              </a:solidFill>
            </a:endParaRPr>
          </a:p>
          <a:p>
            <a:pPr>
              <a:spcBef>
                <a:spcPts val="600"/>
              </a:spcBef>
              <a:spcAft>
                <a:spcPts val="600"/>
              </a:spcAft>
            </a:pPr>
            <a:r>
              <a:rPr lang="en-US" sz="2400" dirty="0">
                <a:solidFill>
                  <a:schemeClr val="tx1"/>
                </a:solidFill>
              </a:rPr>
              <a:t>SET we need to:</a:t>
            </a:r>
          </a:p>
          <a:p>
            <a:pPr marL="342900" indent="-342900">
              <a:spcBef>
                <a:spcPts val="600"/>
              </a:spcBef>
              <a:spcAft>
                <a:spcPts val="600"/>
              </a:spcAft>
              <a:buFont typeface="Arial" panose="020B0604020202020204" pitchFamily="34" charset="0"/>
              <a:buChar char="•"/>
            </a:pPr>
            <a:r>
              <a:rPr lang="en-US" sz="2400" dirty="0">
                <a:solidFill>
                  <a:schemeClr val="tx1"/>
                </a:solidFill>
              </a:rPr>
              <a:t>Calibrate and test our tool with real data</a:t>
            </a:r>
          </a:p>
          <a:p>
            <a:pPr marL="342900" indent="-342900">
              <a:spcBef>
                <a:spcPts val="600"/>
              </a:spcBef>
              <a:spcAft>
                <a:spcPts val="600"/>
              </a:spcAft>
              <a:buFont typeface="Arial" panose="020B0604020202020204" pitchFamily="34" charset="0"/>
              <a:buChar char="•"/>
            </a:pPr>
            <a:r>
              <a:rPr lang="en-US" sz="2400" dirty="0">
                <a:solidFill>
                  <a:schemeClr val="tx1"/>
                </a:solidFill>
              </a:rPr>
              <a:t>Test with different environmental condition</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p:txBody>
      </p:sp>
      <p:sp>
        <p:nvSpPr>
          <p:cNvPr id="4" name="Rectangle 3"/>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3628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7064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Google Shape;60;p2"/>
          <p:cNvSpPr txBox="1"/>
          <p:nvPr/>
        </p:nvSpPr>
        <p:spPr>
          <a:xfrm>
            <a:off x="839807" y="2130425"/>
            <a:ext cx="7449023" cy="273917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nl-NL" sz="3800" b="1" i="1" dirty="0">
                <a:solidFill>
                  <a:schemeClr val="dk1"/>
                </a:solidFill>
                <a:latin typeface="Open Sans"/>
                <a:ea typeface="Open Sans"/>
                <a:cs typeface="Open Sans"/>
                <a:sym typeface="Open Sans"/>
              </a:rPr>
              <a:t>How </a:t>
            </a:r>
            <a:r>
              <a:rPr lang="nl-NL" sz="3800" b="1" i="1" dirty="0" err="1">
                <a:solidFill>
                  <a:schemeClr val="dk1"/>
                </a:solidFill>
                <a:latin typeface="Open Sans"/>
                <a:ea typeface="Open Sans"/>
                <a:cs typeface="Open Sans"/>
                <a:sym typeface="Open Sans"/>
              </a:rPr>
              <a:t>to</a:t>
            </a:r>
            <a:r>
              <a:rPr lang="nl-NL" sz="3800" b="1" i="1" dirty="0">
                <a:solidFill>
                  <a:schemeClr val="dk1"/>
                </a:solidFill>
                <a:latin typeface="Open Sans"/>
                <a:ea typeface="Open Sans"/>
                <a:cs typeface="Open Sans"/>
                <a:sym typeface="Open Sans"/>
              </a:rPr>
              <a:t> </a:t>
            </a:r>
            <a:br>
              <a:rPr lang="nl-NL" sz="3800" b="1" i="1" dirty="0">
                <a:solidFill>
                  <a:schemeClr val="dk1"/>
                </a:solidFill>
                <a:latin typeface="Open Sans"/>
                <a:ea typeface="Open Sans"/>
                <a:cs typeface="Open Sans"/>
                <a:sym typeface="Open Sans"/>
              </a:rPr>
            </a:br>
            <a:endParaRPr lang="nl-NL" sz="3800" b="1" i="1" dirty="0">
              <a:solidFill>
                <a:schemeClr val="dk1"/>
              </a:solidFill>
              <a:latin typeface="Open Sans"/>
              <a:ea typeface="Open Sans"/>
              <a:cs typeface="Open Sans"/>
              <a:sym typeface="Open Sans"/>
            </a:endParaRPr>
          </a:p>
          <a:p>
            <a:pPr marL="0" marR="0" lvl="0" indent="0" algn="r" rtl="0">
              <a:spcBef>
                <a:spcPts val="0"/>
              </a:spcBef>
              <a:spcAft>
                <a:spcPts val="0"/>
              </a:spcAft>
              <a:buNone/>
            </a:pPr>
            <a:r>
              <a:rPr lang="nl-NL" sz="3800" b="1" dirty="0" err="1">
                <a:solidFill>
                  <a:schemeClr val="dk1"/>
                </a:solidFill>
                <a:latin typeface="Open Sans"/>
                <a:ea typeface="Open Sans"/>
                <a:cs typeface="Open Sans"/>
                <a:sym typeface="Open Sans"/>
              </a:rPr>
              <a:t>working</a:t>
            </a:r>
            <a:r>
              <a:rPr lang="nl-NL" sz="3800" b="1" dirty="0">
                <a:solidFill>
                  <a:schemeClr val="dk1"/>
                </a:solidFill>
                <a:latin typeface="Open Sans"/>
                <a:ea typeface="Open Sans"/>
                <a:cs typeface="Open Sans"/>
                <a:sym typeface="Open Sans"/>
              </a:rPr>
              <a:t> </a:t>
            </a:r>
            <a:r>
              <a:rPr lang="nl-NL" sz="3800" b="1" dirty="0" err="1">
                <a:solidFill>
                  <a:schemeClr val="dk1"/>
                </a:solidFill>
                <a:latin typeface="Open Sans"/>
                <a:ea typeface="Open Sans"/>
                <a:cs typeface="Open Sans"/>
                <a:sym typeface="Open Sans"/>
              </a:rPr>
              <a:t>with</a:t>
            </a:r>
            <a:r>
              <a:rPr lang="nl-NL" sz="3800" b="1" dirty="0">
                <a:solidFill>
                  <a:schemeClr val="dk1"/>
                </a:solidFill>
                <a:latin typeface="Open Sans"/>
                <a:ea typeface="Open Sans"/>
                <a:cs typeface="Open Sans"/>
                <a:sym typeface="Open Sans"/>
              </a:rPr>
              <a:t> GEST</a:t>
            </a:r>
            <a:endParaRPr lang="nl-NL" sz="3200" i="1" dirty="0">
              <a:solidFill>
                <a:schemeClr val="dk1"/>
              </a:solidFill>
              <a:latin typeface="Open Sans"/>
              <a:ea typeface="Open Sans"/>
              <a:cs typeface="Open Sans"/>
              <a:sym typeface="Open Sans"/>
            </a:endParaRPr>
          </a:p>
          <a:p>
            <a:pPr marL="0" marR="0" lvl="0" indent="0" algn="r" rtl="0">
              <a:spcBef>
                <a:spcPts val="0"/>
              </a:spcBef>
              <a:spcAft>
                <a:spcPts val="0"/>
              </a:spcAft>
              <a:buNone/>
            </a:pPr>
            <a:endParaRPr lang="nl-NL" sz="3800" b="1" i="0" u="none" strike="noStrike" cap="none" dirty="0">
              <a:solidFill>
                <a:schemeClr val="dk1"/>
              </a:solidFill>
              <a:latin typeface="Open Sans"/>
              <a:ea typeface="Open Sans"/>
              <a:cs typeface="Open Sans"/>
              <a:sym typeface="Open Sans"/>
            </a:endParaRPr>
          </a:p>
          <a:p>
            <a:pPr marL="0" marR="0" lvl="0" indent="0" algn="r" rtl="0">
              <a:spcBef>
                <a:spcPts val="0"/>
              </a:spcBef>
              <a:spcAft>
                <a:spcPts val="0"/>
              </a:spcAft>
              <a:buNone/>
            </a:pPr>
            <a:endParaRPr sz="2000" dirty="0"/>
          </a:p>
        </p:txBody>
      </p:sp>
    </p:spTree>
    <p:extLst>
      <p:ext uri="{BB962C8B-B14F-4D97-AF65-F5344CB8AC3E}">
        <p14:creationId xmlns:p14="http://schemas.microsoft.com/office/powerpoint/2010/main" val="173373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Carbon </a:t>
            </a:r>
            <a:r>
              <a:rPr lang="nl-NL" dirty="0" err="1"/>
              <a:t>flows</a:t>
            </a:r>
            <a:r>
              <a:rPr lang="nl-NL" dirty="0"/>
              <a:t> in </a:t>
            </a:r>
            <a:r>
              <a:rPr lang="nl-NL" dirty="0" err="1"/>
              <a:t>soil</a:t>
            </a:r>
            <a:endParaRPr lang="nl-NL"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Calibri"/>
                <a:ea typeface="+mn-ea"/>
                <a:cs typeface="+mn-cs"/>
              </a:rPr>
              <a:t>Pagina </a:t>
            </a:r>
            <a:fld id="{5AA51E57-5550-4F41-8336-E81354B3B2AB}"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Content Placeholder 8"/>
          <p:cNvPicPr>
            <a:picLocks noGrp="1" noChangeAspect="1"/>
          </p:cNvPicPr>
          <p:nvPr>
            <p:ph idx="1"/>
          </p:nvPr>
        </p:nvPicPr>
        <p:blipFill rotWithShape="1">
          <a:blip r:embed="rId2"/>
          <a:srcRect t="3706" b="5361"/>
          <a:stretch/>
        </p:blipFill>
        <p:spPr>
          <a:xfrm rot="60000">
            <a:off x="310833" y="1417920"/>
            <a:ext cx="5844356" cy="3748298"/>
          </a:xfrm>
          <a:prstGeom prst="rect">
            <a:avLst/>
          </a:prstGeom>
        </p:spPr>
      </p:pic>
      <p:sp>
        <p:nvSpPr>
          <p:cNvPr id="7" name="TextBox 6"/>
          <p:cNvSpPr txBox="1"/>
          <p:nvPr/>
        </p:nvSpPr>
        <p:spPr>
          <a:xfrm rot="5400000">
            <a:off x="-548709" y="4239613"/>
            <a:ext cx="1654556"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dirty="0" err="1">
                <a:ln>
                  <a:noFill/>
                </a:ln>
                <a:solidFill>
                  <a:prstClr val="black"/>
                </a:solidFill>
                <a:effectLst/>
                <a:uLnTx/>
                <a:uFillTx/>
                <a:latin typeface="Calibri"/>
                <a:ea typeface="+mn-ea"/>
                <a:cs typeface="+mn-cs"/>
              </a:rPr>
              <a:t>Rydin</a:t>
            </a:r>
            <a:r>
              <a:rPr kumimoji="0" lang="nl-NL" sz="1350" b="0" i="0" u="none" strike="noStrike" kern="1200" cap="none" spc="0" normalizeH="0" baseline="0" noProof="0" dirty="0">
                <a:ln>
                  <a:noFill/>
                </a:ln>
                <a:solidFill>
                  <a:prstClr val="black"/>
                </a:solidFill>
                <a:effectLst/>
                <a:uLnTx/>
                <a:uFillTx/>
                <a:latin typeface="Calibri"/>
                <a:ea typeface="+mn-ea"/>
                <a:cs typeface="+mn-cs"/>
              </a:rPr>
              <a:t> &amp; </a:t>
            </a:r>
            <a:r>
              <a:rPr kumimoji="0" lang="nl-NL" sz="1350" b="0" i="0" u="none" strike="noStrike" kern="1200" cap="none" spc="0" normalizeH="0" baseline="0" noProof="0" dirty="0" err="1">
                <a:ln>
                  <a:noFill/>
                </a:ln>
                <a:solidFill>
                  <a:prstClr val="black"/>
                </a:solidFill>
                <a:effectLst/>
                <a:uLnTx/>
                <a:uFillTx/>
                <a:latin typeface="Calibri"/>
                <a:ea typeface="+mn-ea"/>
                <a:cs typeface="+mn-cs"/>
              </a:rPr>
              <a:t>Jeglum</a:t>
            </a:r>
            <a:r>
              <a:rPr kumimoji="0" lang="nl-NL" sz="1350" b="0" i="0" u="none" strike="noStrike" kern="1200" cap="none" spc="0" normalizeH="0" baseline="0" noProof="0" dirty="0">
                <a:ln>
                  <a:noFill/>
                </a:ln>
                <a:solidFill>
                  <a:prstClr val="black"/>
                </a:solidFill>
                <a:effectLst/>
                <a:uLnTx/>
                <a:uFillTx/>
                <a:latin typeface="Calibri"/>
                <a:ea typeface="+mn-ea"/>
                <a:cs typeface="+mn-cs"/>
              </a:rPr>
              <a:t> 2013</a:t>
            </a:r>
          </a:p>
        </p:txBody>
      </p:sp>
      <p:sp>
        <p:nvSpPr>
          <p:cNvPr id="10" name="TextBox 9"/>
          <p:cNvSpPr txBox="1"/>
          <p:nvPr/>
        </p:nvSpPr>
        <p:spPr>
          <a:xfrm>
            <a:off x="6119447" y="1052945"/>
            <a:ext cx="2869809" cy="4724400"/>
          </a:xfrm>
          <a:prstGeom prst="rect">
            <a:avLst/>
          </a:prstGeom>
          <a:noFill/>
        </p:spPr>
        <p:txBody>
          <a:bodyPr wrap="square" rtlCol="0">
            <a:normAutofit lnSpcReduction="10000"/>
          </a:bodyPr>
          <a:lstStyle/>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CO2 in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from</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air and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incoming</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surface</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water</a:t>
            </a: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endParaRP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CO2 out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from</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plant and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soil</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resp</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and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outgoing</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surface</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water</a:t>
            </a: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endParaRP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b="1" kern="1200" dirty="0">
                <a:solidFill>
                  <a:srgbClr val="7030A0"/>
                </a:solidFill>
                <a:latin typeface="Open Sans" panose="020B0604020202020204" charset="0"/>
                <a:ea typeface="Open Sans" panose="020B0604020202020204" charset="0"/>
                <a:cs typeface="Open Sans" panose="020B0604020202020204" charset="0"/>
              </a:rPr>
              <a:t>Water level </a:t>
            </a:r>
            <a:r>
              <a:rPr lang="nl-NL" sz="1800" b="1" kern="1200" dirty="0" err="1">
                <a:solidFill>
                  <a:srgbClr val="7030A0"/>
                </a:solidFill>
                <a:latin typeface="Open Sans" panose="020B0604020202020204" charset="0"/>
                <a:ea typeface="Open Sans" panose="020B0604020202020204" charset="0"/>
                <a:cs typeface="Open Sans" panose="020B0604020202020204" charset="0"/>
              </a:rPr>
              <a:t>affects</a:t>
            </a:r>
            <a:r>
              <a:rPr lang="nl-NL" sz="1800" b="1" kern="1200" dirty="0">
                <a:solidFill>
                  <a:srgbClr val="7030A0"/>
                </a:solidFill>
                <a:latin typeface="Open Sans" panose="020B0604020202020204" charset="0"/>
                <a:ea typeface="Open Sans" panose="020B0604020202020204" charset="0"/>
                <a:cs typeface="Open Sans" panose="020B0604020202020204" charset="0"/>
              </a:rPr>
              <a:t> breakdown of CH</a:t>
            </a:r>
            <a:r>
              <a:rPr lang="nl-NL" sz="1800" b="1" kern="1200" baseline="-25000" dirty="0">
                <a:solidFill>
                  <a:srgbClr val="7030A0"/>
                </a:solidFill>
                <a:latin typeface="Open Sans" panose="020B0604020202020204" charset="0"/>
                <a:ea typeface="Open Sans" panose="020B0604020202020204" charset="0"/>
                <a:cs typeface="Open Sans" panose="020B0604020202020204" charset="0"/>
              </a:rPr>
              <a:t>4</a:t>
            </a:r>
            <a:r>
              <a:rPr lang="nl-NL" sz="1800" b="1" kern="1200" dirty="0">
                <a:solidFill>
                  <a:srgbClr val="7030A0"/>
                </a:solidFill>
                <a:latin typeface="Open Sans" panose="020B0604020202020204" charset="0"/>
                <a:ea typeface="Open Sans" panose="020B0604020202020204" charset="0"/>
                <a:cs typeface="Open Sans" panose="020B0604020202020204" charset="0"/>
              </a:rPr>
              <a:t> </a:t>
            </a:r>
            <a:r>
              <a:rPr lang="nl-NL" sz="1800" b="1" kern="1200" dirty="0" err="1">
                <a:solidFill>
                  <a:srgbClr val="7030A0"/>
                </a:solidFill>
                <a:latin typeface="Open Sans" panose="020B0604020202020204" charset="0"/>
                <a:ea typeface="Open Sans" panose="020B0604020202020204" charset="0"/>
                <a:cs typeface="Open Sans" panose="020B0604020202020204" charset="0"/>
              </a:rPr>
              <a:t>to</a:t>
            </a:r>
            <a:r>
              <a:rPr lang="nl-NL" sz="1800" b="1" kern="1200" dirty="0">
                <a:solidFill>
                  <a:srgbClr val="7030A0"/>
                </a:solidFill>
                <a:latin typeface="Open Sans" panose="020B0604020202020204" charset="0"/>
                <a:ea typeface="Open Sans" panose="020B0604020202020204" charset="0"/>
                <a:cs typeface="Open Sans" panose="020B0604020202020204" charset="0"/>
              </a:rPr>
              <a:t> CO</a:t>
            </a:r>
            <a:r>
              <a:rPr lang="nl-NL" sz="1800" b="1" kern="1200" baseline="-25000" dirty="0">
                <a:solidFill>
                  <a:srgbClr val="7030A0"/>
                </a:solidFill>
                <a:latin typeface="Open Sans" panose="020B0604020202020204" charset="0"/>
                <a:ea typeface="Open Sans" panose="020B0604020202020204" charset="0"/>
                <a:cs typeface="Open Sans" panose="020B0604020202020204" charset="0"/>
              </a:rPr>
              <a:t>2</a:t>
            </a: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800" b="1" kern="1200" dirty="0">
              <a:solidFill>
                <a:srgbClr val="7030A0"/>
              </a:solidFill>
              <a:latin typeface="Open Sans" panose="020B0604020202020204" charset="0"/>
              <a:ea typeface="Open Sans" panose="020B0604020202020204" charset="0"/>
              <a:cs typeface="Open Sans" panose="020B0604020202020204" charset="0"/>
            </a:endParaRP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‘shunt’ </a:t>
            </a:r>
            <a:r>
              <a:rPr kumimoji="0" lang="nl-NL" sz="1800" b="1" i="0" u="none" strike="noStrike" kern="1200" cap="none" spc="0" normalizeH="0" baseline="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plants</a:t>
            </a:r>
            <a:r>
              <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transport CH</a:t>
            </a:r>
            <a:r>
              <a:rPr kumimoji="0" lang="nl-NL" sz="1800" b="1" i="0" u="none" strike="noStrike" kern="1200" cap="none" spc="0" normalizeH="0" baseline="-2500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4</a:t>
            </a:r>
            <a: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t>
            </a:r>
            <a:r>
              <a:rPr kumimoji="0" lang="nl-NL" sz="1800" b="1" i="0" u="none" strike="noStrike" kern="1200" cap="none" spc="0" normalizeH="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from</a:t>
            </a:r>
            <a: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water </a:t>
            </a:r>
            <a:r>
              <a:rPr kumimoji="0" lang="nl-NL" sz="1800" b="1" i="0" u="none" strike="noStrike" kern="1200" cap="none" spc="0" normalizeH="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logged</a:t>
            </a:r>
            <a: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t>
            </a:r>
            <a:r>
              <a:rPr kumimoji="0" lang="nl-NL" sz="1800" b="1" i="0" u="none" strike="noStrike" kern="1200" cap="none" spc="0" normalizeH="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soil</a:t>
            </a:r>
            <a: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t>
            </a:r>
            <a:r>
              <a:rPr kumimoji="0" lang="nl-NL" sz="1800" b="1" i="0" u="none" strike="noStrike" kern="1200" cap="none" spc="0" normalizeH="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directly</a:t>
            </a:r>
            <a: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t>
            </a:r>
            <a:r>
              <a:rPr kumimoji="0" lang="nl-NL" sz="1800" b="1" i="0" u="none" strike="noStrike" kern="1200" cap="none" spc="0" normalizeH="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to</a:t>
            </a:r>
            <a: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air</a:t>
            </a:r>
            <a:b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br>
            <a: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a:t>
            </a:r>
            <a:r>
              <a:rPr kumimoji="0" lang="nl-NL" sz="1800" b="1" i="0" u="none" strike="noStrike" kern="1200" cap="none" spc="0" normalizeH="0" noProof="0" dirty="0" err="1">
                <a:ln>
                  <a:noFill/>
                </a:ln>
                <a:solidFill>
                  <a:srgbClr val="7030A0"/>
                </a:solidFill>
                <a:effectLst/>
                <a:uLnTx/>
                <a:uFillTx/>
                <a:latin typeface="Open Sans" panose="020B0604020202020204" charset="0"/>
                <a:ea typeface="Open Sans" panose="020B0604020202020204" charset="0"/>
                <a:cs typeface="Open Sans" panose="020B0604020202020204" charset="0"/>
              </a:rPr>
              <a:t>chimney</a:t>
            </a:r>
            <a:r>
              <a:rPr kumimoji="0" lang="nl-NL" sz="1800" b="1" i="0" u="none" strike="noStrike" kern="1200" cap="none" spc="0" normalizeH="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rPr>
              <a:t> effect)</a:t>
            </a:r>
            <a:endParaRPr kumimoji="0" lang="nl-NL" sz="1800" b="1" i="0" u="none" strike="noStrike" kern="1200" cap="none" spc="0" normalizeH="0" baseline="0" noProof="0" dirty="0">
              <a:ln>
                <a:noFill/>
              </a:ln>
              <a:solidFill>
                <a:srgbClr val="7030A0"/>
              </a:solidFill>
              <a:effectLst/>
              <a:uLnTx/>
              <a:uFillTx/>
              <a:latin typeface="Open Sans" panose="020B0604020202020204" charset="0"/>
              <a:ea typeface="Open Sans" panose="020B0604020202020204" charset="0"/>
              <a:cs typeface="Open Sans" panose="020B060402020202020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041" t="33903" r="25251" b="32673"/>
          <a:stretch/>
        </p:blipFill>
        <p:spPr>
          <a:xfrm>
            <a:off x="0" y="5503025"/>
            <a:ext cx="2793077" cy="1354975"/>
          </a:xfrm>
          <a:prstGeom prst="rect">
            <a:avLst/>
          </a:prstGeom>
        </p:spPr>
      </p:pic>
    </p:spTree>
    <p:extLst>
      <p:ext uri="{BB962C8B-B14F-4D97-AF65-F5344CB8AC3E}">
        <p14:creationId xmlns:p14="http://schemas.microsoft.com/office/powerpoint/2010/main" val="132962134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GEST – Using </a:t>
            </a:r>
            <a:r>
              <a:rPr lang="nl-NL" dirty="0" err="1"/>
              <a:t>vegetation</a:t>
            </a:r>
            <a:r>
              <a:rPr lang="nl-NL" dirty="0"/>
              <a:t> as a proxy</a:t>
            </a:r>
          </a:p>
        </p:txBody>
      </p:sp>
      <p:sp>
        <p:nvSpPr>
          <p:cNvPr id="3" name="Content Placeholder 2"/>
          <p:cNvSpPr>
            <a:spLocks noGrp="1"/>
          </p:cNvSpPr>
          <p:nvPr>
            <p:ph idx="1"/>
          </p:nvPr>
        </p:nvSpPr>
        <p:spPr>
          <a:xfrm>
            <a:off x="5552901" y="1151426"/>
            <a:ext cx="3416531" cy="4609294"/>
          </a:xfrm>
        </p:spPr>
        <p:txBody>
          <a:bodyPr/>
          <a:lstStyle/>
          <a:p>
            <a:pPr marL="0" indent="0">
              <a:spcBef>
                <a:spcPts val="0"/>
              </a:spcBef>
              <a:buNone/>
            </a:pP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Vegetation</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is </a:t>
            </a:r>
          </a:p>
          <a:p>
            <a:pPr marL="0" indent="0">
              <a:spcBef>
                <a:spcPts val="0"/>
              </a:spcBef>
              <a:buNone/>
            </a:pPr>
            <a:endParaRPr lang="nl-NL" sz="1800" b="1" dirty="0">
              <a:solidFill>
                <a:srgbClr val="7030A0"/>
              </a:solidFill>
              <a:latin typeface="Open Sans" panose="020B0604020202020204" charset="0"/>
              <a:ea typeface="Open Sans" panose="020B0604020202020204" charset="0"/>
              <a:cs typeface="Open Sans" panose="020B0604020202020204" charset="0"/>
              <a:sym typeface="Arial"/>
            </a:endParaRPr>
          </a:p>
          <a:p>
            <a:pPr marL="257175" indent="-257175">
              <a:spcBef>
                <a:spcPts val="0"/>
              </a:spcBef>
              <a:buFont typeface="Arial" panose="020B0604020202020204" pitchFamily="34" charset="0"/>
              <a:buChar char="•"/>
            </a:pP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Easy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to</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monitor</a:t>
            </a:r>
          </a:p>
          <a:p>
            <a:pPr marL="257175" indent="-257175">
              <a:spcBef>
                <a:spcPts val="0"/>
              </a:spcBef>
              <a:buFont typeface="Arial" panose="020B0604020202020204" pitchFamily="34" charset="0"/>
              <a:buChar char="•"/>
            </a:pPr>
            <a:endParaRPr lang="nl-NL" sz="1800" b="1" dirty="0">
              <a:solidFill>
                <a:srgbClr val="7030A0"/>
              </a:solidFill>
              <a:latin typeface="Open Sans" panose="020B0604020202020204" charset="0"/>
              <a:ea typeface="Open Sans" panose="020B0604020202020204" charset="0"/>
              <a:cs typeface="Open Sans" panose="020B0604020202020204" charset="0"/>
              <a:sym typeface="Arial"/>
            </a:endParaRPr>
          </a:p>
          <a:p>
            <a:pPr marL="257175" indent="-257175">
              <a:spcBef>
                <a:spcPts val="0"/>
              </a:spcBef>
              <a:buFont typeface="Arial" panose="020B0604020202020204" pitchFamily="34" charset="0"/>
              <a:buChar char="•"/>
            </a:pP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Strongly</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related</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to</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groundwater</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level</a:t>
            </a:r>
          </a:p>
          <a:p>
            <a:pPr marL="257175" indent="-257175">
              <a:spcBef>
                <a:spcPts val="0"/>
              </a:spcBef>
              <a:buFont typeface="Arial" panose="020B0604020202020204" pitchFamily="34" charset="0"/>
              <a:buChar char="•"/>
            </a:pPr>
            <a:endParaRPr lang="nl-NL" sz="1800" b="1" dirty="0">
              <a:solidFill>
                <a:srgbClr val="7030A0"/>
              </a:solidFill>
              <a:latin typeface="Open Sans" panose="020B0604020202020204" charset="0"/>
              <a:ea typeface="Open Sans" panose="020B0604020202020204" charset="0"/>
              <a:cs typeface="Open Sans" panose="020B0604020202020204" charset="0"/>
              <a:sym typeface="Arial"/>
            </a:endParaRPr>
          </a:p>
          <a:p>
            <a:pPr marL="257175" indent="-257175">
              <a:spcBef>
                <a:spcPts val="0"/>
              </a:spcBef>
              <a:buFont typeface="Arial" panose="020B0604020202020204" pitchFamily="34" charset="0"/>
              <a:buChar char="•"/>
            </a:pP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and to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other</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factors relevant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for</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GHG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emissions</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soil</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P, N, pH…)</a:t>
            </a:r>
          </a:p>
          <a:p>
            <a:pPr marL="257175" indent="-257175">
              <a:spcBef>
                <a:spcPts val="0"/>
              </a:spcBef>
              <a:buFont typeface="Arial" panose="020B0604020202020204" pitchFamily="34" charset="0"/>
              <a:buChar char="•"/>
            </a:pPr>
            <a:endParaRPr lang="nl-NL" sz="1800" b="1" dirty="0">
              <a:solidFill>
                <a:srgbClr val="7030A0"/>
              </a:solidFill>
              <a:latin typeface="Open Sans" panose="020B0604020202020204" charset="0"/>
              <a:ea typeface="Open Sans" panose="020B0604020202020204" charset="0"/>
              <a:cs typeface="Open Sans" panose="020B0604020202020204" charset="0"/>
              <a:sym typeface="Arial"/>
            </a:endParaRPr>
          </a:p>
          <a:p>
            <a:pPr marL="257175" indent="-257175">
              <a:spcBef>
                <a:spcPts val="0"/>
              </a:spcBef>
              <a:buFont typeface="Arial" panose="020B0604020202020204" pitchFamily="34" charset="0"/>
              <a:buChar char="•"/>
            </a:pP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And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affects</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soil</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processes</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directly</a:t>
            </a:r>
            <a:r>
              <a:rPr lang="nl-NL" sz="1800" b="1" dirty="0">
                <a:solidFill>
                  <a:srgbClr val="7030A0"/>
                </a:solidFill>
                <a:latin typeface="Open Sans" panose="020B0604020202020204" charset="0"/>
                <a:ea typeface="Open Sans" panose="020B0604020202020204" charset="0"/>
                <a:cs typeface="Open Sans" panose="020B0604020202020204" charset="0"/>
                <a:sym typeface="Arial"/>
              </a:rPr>
              <a:t> and </a:t>
            </a:r>
            <a:r>
              <a:rPr lang="nl-NL" sz="1800" b="1" dirty="0" err="1">
                <a:solidFill>
                  <a:srgbClr val="7030A0"/>
                </a:solidFill>
                <a:latin typeface="Open Sans" panose="020B0604020202020204" charset="0"/>
                <a:ea typeface="Open Sans" panose="020B0604020202020204" charset="0"/>
                <a:cs typeface="Open Sans" panose="020B0604020202020204" charset="0"/>
                <a:sym typeface="Arial"/>
              </a:rPr>
              <a:t>indirectly</a:t>
            </a:r>
            <a:endParaRPr lang="nl-NL" sz="1800" b="1" dirty="0">
              <a:solidFill>
                <a:srgbClr val="7030A0"/>
              </a:solidFill>
              <a:latin typeface="Open Sans" panose="020B0604020202020204" charset="0"/>
              <a:ea typeface="Open Sans" panose="020B0604020202020204" charset="0"/>
              <a:cs typeface="Open Sans" panose="020B0604020202020204" charset="0"/>
              <a:sym typeface="Arial"/>
            </a:endParaRPr>
          </a:p>
          <a:p>
            <a:endParaRPr lang="nl-NL" dirty="0"/>
          </a:p>
          <a:p>
            <a:endParaRPr lang="nl-NL"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Calibri"/>
                <a:ea typeface="+mn-ea"/>
                <a:cs typeface="+mn-cs"/>
              </a:rPr>
              <a:t>Pagina </a:t>
            </a:r>
            <a:fld id="{5AA51E57-5550-4F41-8336-E81354B3B2AB}"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3rd partner meeting, Kamp (D) - 28 June 2019</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041" t="33903" r="25251" b="32673"/>
          <a:stretch/>
        </p:blipFill>
        <p:spPr>
          <a:xfrm>
            <a:off x="0" y="5503025"/>
            <a:ext cx="2793077" cy="1354975"/>
          </a:xfrm>
          <a:prstGeom prst="rect">
            <a:avLst/>
          </a:prstGeom>
        </p:spPr>
      </p:pic>
      <p:pic>
        <p:nvPicPr>
          <p:cNvPr id="8" name="Picture 7"/>
          <p:cNvPicPr>
            <a:picLocks noChangeAspect="1"/>
          </p:cNvPicPr>
          <p:nvPr/>
        </p:nvPicPr>
        <p:blipFill rotWithShape="1">
          <a:blip r:embed="rId3"/>
          <a:srcRect t="4929" r="17029" b="30156"/>
          <a:stretch/>
        </p:blipFill>
        <p:spPr>
          <a:xfrm>
            <a:off x="61119" y="1330037"/>
            <a:ext cx="5184212" cy="2352502"/>
          </a:xfrm>
          <a:prstGeom prst="rect">
            <a:avLst/>
          </a:prstGeom>
        </p:spPr>
      </p:pic>
      <p:pic>
        <p:nvPicPr>
          <p:cNvPr id="10" name="Picture 9"/>
          <p:cNvPicPr>
            <a:picLocks noChangeAspect="1"/>
          </p:cNvPicPr>
          <p:nvPr/>
        </p:nvPicPr>
        <p:blipFill rotWithShape="1">
          <a:blip r:embed="rId3"/>
          <a:srcRect l="30153" t="71603" r="19823" b="642"/>
          <a:stretch/>
        </p:blipFill>
        <p:spPr>
          <a:xfrm>
            <a:off x="205892" y="4048298"/>
            <a:ext cx="4172700" cy="1342809"/>
          </a:xfrm>
          <a:prstGeom prst="rect">
            <a:avLst/>
          </a:prstGeom>
        </p:spPr>
      </p:pic>
      <p:sp>
        <p:nvSpPr>
          <p:cNvPr id="11" name="TextBox 10"/>
          <p:cNvSpPr txBox="1"/>
          <p:nvPr/>
        </p:nvSpPr>
        <p:spPr>
          <a:xfrm rot="16200000">
            <a:off x="-1327703" y="2158977"/>
            <a:ext cx="2963183" cy="307777"/>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prstClr val="black"/>
                </a:solidFill>
                <a:effectLst/>
                <a:uLnTx/>
                <a:uFillTx/>
                <a:latin typeface="Calibri"/>
                <a:ea typeface="+mn-ea"/>
                <a:cs typeface="+mn-cs"/>
              </a:rPr>
              <a:t>Groundwater</a:t>
            </a:r>
            <a:r>
              <a:rPr kumimoji="0" lang="nl-NL" sz="1400" b="0" i="0" u="none" strike="noStrike" kern="1200" cap="none" spc="0" normalizeH="0" baseline="0" noProof="0" dirty="0">
                <a:ln>
                  <a:noFill/>
                </a:ln>
                <a:solidFill>
                  <a:prstClr val="black"/>
                </a:solidFill>
                <a:effectLst/>
                <a:uLnTx/>
                <a:uFillTx/>
                <a:latin typeface="Calibri"/>
                <a:ea typeface="+mn-ea"/>
                <a:cs typeface="+mn-cs"/>
              </a:rPr>
              <a:t> level (cm </a:t>
            </a:r>
            <a:r>
              <a:rPr kumimoji="0" lang="nl-NL" sz="1400" b="0" i="0" u="none" strike="noStrike" kern="1200" cap="none" spc="0" normalizeH="0" baseline="0" noProof="0" dirty="0" err="1">
                <a:ln>
                  <a:noFill/>
                </a:ln>
                <a:solidFill>
                  <a:prstClr val="black"/>
                </a:solidFill>
                <a:effectLst/>
                <a:uLnTx/>
                <a:uFillTx/>
                <a:latin typeface="Calibri"/>
                <a:ea typeface="+mn-ea"/>
                <a:cs typeface="+mn-cs"/>
              </a:rPr>
              <a:t>above</a:t>
            </a:r>
            <a:r>
              <a:rPr kumimoji="0" lang="nl-NL" sz="1400" b="0" i="0" u="none" strike="noStrike" kern="1200" cap="none" spc="0" normalizeH="0" baseline="0" noProof="0" dirty="0">
                <a:ln>
                  <a:noFill/>
                </a:ln>
                <a:solidFill>
                  <a:prstClr val="black"/>
                </a:solidFill>
                <a:effectLst/>
                <a:uLnTx/>
                <a:uFillTx/>
                <a:latin typeface="Calibri"/>
                <a:ea typeface="+mn-ea"/>
                <a:cs typeface="+mn-cs"/>
              </a:rPr>
              <a:t> </a:t>
            </a:r>
            <a:r>
              <a:rPr kumimoji="0" lang="nl-NL" sz="1400" b="0" i="0" u="none" strike="noStrike" kern="1200" cap="none" spc="0" normalizeH="0" baseline="0" noProof="0" dirty="0" err="1">
                <a:ln>
                  <a:noFill/>
                </a:ln>
                <a:solidFill>
                  <a:prstClr val="black"/>
                </a:solidFill>
                <a:effectLst/>
                <a:uLnTx/>
                <a:uFillTx/>
                <a:latin typeface="Calibri"/>
                <a:ea typeface="+mn-ea"/>
                <a:cs typeface="+mn-cs"/>
              </a:rPr>
              <a:t>surface</a:t>
            </a:r>
            <a:r>
              <a:rPr kumimoji="0" lang="nl-NL"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p:cNvSpPr txBox="1"/>
          <p:nvPr/>
        </p:nvSpPr>
        <p:spPr>
          <a:xfrm>
            <a:off x="1019257" y="3684562"/>
            <a:ext cx="1342868" cy="307777"/>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prstClr val="black"/>
                </a:solidFill>
                <a:effectLst/>
                <a:uLnTx/>
                <a:uFillTx/>
                <a:latin typeface="Calibri"/>
                <a:ea typeface="+mn-ea"/>
                <a:cs typeface="+mn-cs"/>
              </a:rPr>
              <a:t>Vegetation</a:t>
            </a:r>
            <a:r>
              <a:rPr kumimoji="0" lang="nl-NL" sz="1400" b="0" i="0" u="none" strike="noStrike" kern="1200" cap="none" spc="0" normalizeH="0" baseline="0" noProof="0" dirty="0">
                <a:ln>
                  <a:noFill/>
                </a:ln>
                <a:solidFill>
                  <a:prstClr val="black"/>
                </a:solidFill>
                <a:effectLst/>
                <a:uLnTx/>
                <a:uFillTx/>
                <a:latin typeface="Calibri"/>
                <a:ea typeface="+mn-ea"/>
                <a:cs typeface="+mn-cs"/>
              </a:rPr>
              <a:t> type</a:t>
            </a:r>
          </a:p>
        </p:txBody>
      </p:sp>
      <p:sp>
        <p:nvSpPr>
          <p:cNvPr id="13" name="TextBox 12"/>
          <p:cNvSpPr txBox="1"/>
          <p:nvPr/>
        </p:nvSpPr>
        <p:spPr>
          <a:xfrm rot="5400000">
            <a:off x="3882385" y="4387356"/>
            <a:ext cx="157350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Hennekens et al. 2010</a:t>
            </a:r>
          </a:p>
        </p:txBody>
      </p:sp>
    </p:spTree>
    <p:extLst>
      <p:ext uri="{BB962C8B-B14F-4D97-AF65-F5344CB8AC3E}">
        <p14:creationId xmlns:p14="http://schemas.microsoft.com/office/powerpoint/2010/main" val="141866900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p:nvPr/>
        </p:nvSpPr>
        <p:spPr>
          <a:xfrm>
            <a:off x="744557" y="2580421"/>
            <a:ext cx="7449023" cy="227750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nl-NL" sz="3800" b="1" i="0" u="none" strike="noStrike" cap="none" dirty="0">
                <a:solidFill>
                  <a:schemeClr val="dk1"/>
                </a:solidFill>
                <a:latin typeface="Open Sans"/>
                <a:ea typeface="Open Sans"/>
                <a:cs typeface="Open Sans"/>
                <a:sym typeface="Open Sans"/>
              </a:rPr>
              <a:t>Site </a:t>
            </a:r>
            <a:r>
              <a:rPr lang="nl-NL" sz="3800" b="1" i="0" u="none" strike="noStrike" cap="none" dirty="0" err="1">
                <a:solidFill>
                  <a:schemeClr val="dk1"/>
                </a:solidFill>
                <a:latin typeface="Open Sans"/>
                <a:ea typeface="Open Sans"/>
                <a:cs typeface="Open Sans"/>
                <a:sym typeface="Open Sans"/>
              </a:rPr>
              <a:t>Emissions</a:t>
            </a:r>
            <a:r>
              <a:rPr lang="nl-NL" sz="3800" b="1" i="0" u="none" strike="noStrike" cap="none" dirty="0">
                <a:solidFill>
                  <a:schemeClr val="dk1"/>
                </a:solidFill>
                <a:latin typeface="Open Sans"/>
                <a:ea typeface="Open Sans"/>
                <a:cs typeface="Open Sans"/>
                <a:sym typeface="Open Sans"/>
              </a:rPr>
              <a:t> Tool</a:t>
            </a:r>
          </a:p>
          <a:p>
            <a:pPr marL="0" marR="0" lvl="0" indent="0" algn="r" rtl="0">
              <a:spcBef>
                <a:spcPts val="0"/>
              </a:spcBef>
              <a:spcAft>
                <a:spcPts val="0"/>
              </a:spcAft>
              <a:buNone/>
            </a:pPr>
            <a:r>
              <a:rPr lang="en-US" sz="2800" i="1" dirty="0">
                <a:solidFill>
                  <a:schemeClr val="dk1"/>
                </a:solidFill>
                <a:latin typeface="Open Sans"/>
                <a:ea typeface="Open Sans"/>
                <a:cs typeface="Open Sans"/>
                <a:sym typeface="Open Sans"/>
              </a:rPr>
              <a:t>Estimating GHG emission after rewetting </a:t>
            </a:r>
            <a:endParaRPr lang="nl-NL" sz="2800" i="1" u="none" strike="noStrike" cap="none" dirty="0">
              <a:solidFill>
                <a:schemeClr val="dk1"/>
              </a:solidFill>
              <a:latin typeface="Open Sans"/>
              <a:ea typeface="Open Sans"/>
              <a:cs typeface="Open Sans"/>
              <a:sym typeface="Open Sans"/>
            </a:endParaRPr>
          </a:p>
          <a:p>
            <a:pPr algn="r"/>
            <a:endParaRPr lang="nl-NL" sz="3800" b="1" dirty="0">
              <a:solidFill>
                <a:schemeClr val="dk1"/>
              </a:solidFill>
              <a:latin typeface="Open Sans"/>
              <a:ea typeface="Open Sans"/>
              <a:cs typeface="Open Sans"/>
              <a:sym typeface="Open Sans"/>
            </a:endParaRPr>
          </a:p>
          <a:p>
            <a:pPr algn="r"/>
            <a:endParaRPr lang="en-US" sz="2000" dirty="0">
              <a:solidFill>
                <a:schemeClr val="dk1"/>
              </a:solidFill>
              <a:latin typeface="Open Sans"/>
              <a:ea typeface="Open Sans"/>
              <a:cs typeface="Open Sans"/>
              <a:sym typeface="Open Sans"/>
            </a:endParaRPr>
          </a:p>
          <a:p>
            <a:pPr marL="0" marR="0" lvl="0" indent="0" algn="r" rtl="0">
              <a:spcBef>
                <a:spcPts val="0"/>
              </a:spcBef>
              <a:spcAft>
                <a:spcPts val="0"/>
              </a:spcAft>
              <a:buNone/>
            </a:pPr>
            <a:endParaRPr dirty="0"/>
          </a:p>
        </p:txBody>
      </p:sp>
      <p:sp>
        <p:nvSpPr>
          <p:cNvPr id="3" name="Rectangle 2"/>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flipH="1">
            <a:off x="4120673" y="4994671"/>
            <a:ext cx="4295775" cy="646331"/>
          </a:xfrm>
          <a:prstGeom prst="rect">
            <a:avLst/>
          </a:prstGeom>
          <a:noFill/>
        </p:spPr>
        <p:txBody>
          <a:bodyPr wrap="square" rtlCol="0">
            <a:spAutoFit/>
          </a:bodyPr>
          <a:lstStyle/>
          <a:p>
            <a:pPr algn="r"/>
            <a:r>
              <a:rPr lang="en-US" sz="1800" dirty="0">
                <a:solidFill>
                  <a:schemeClr val="tx1"/>
                </a:solidFill>
              </a:rPr>
              <a:t>Jasper van Belle and Valentina Sechi</a:t>
            </a:r>
          </a:p>
          <a:p>
            <a:pPr algn="r"/>
            <a:r>
              <a:rPr lang="en-US" sz="1800" dirty="0">
                <a:solidFill>
                  <a:schemeClr val="tx1"/>
                </a:solidFill>
              </a:rPr>
              <a:t>Care-Peat partner meeting February 4-5</a:t>
            </a:r>
            <a:endParaRPr lang="nl-NL" sz="1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Working</a:t>
            </a:r>
            <a:r>
              <a:rPr lang="nl-NL" dirty="0"/>
              <a:t> </a:t>
            </a:r>
            <a:r>
              <a:rPr lang="nl-NL" dirty="0" err="1"/>
              <a:t>with</a:t>
            </a:r>
            <a:r>
              <a:rPr lang="nl-NL" dirty="0"/>
              <a:t> GEST – </a:t>
            </a:r>
            <a:r>
              <a:rPr lang="nl-NL" dirty="0" err="1"/>
              <a:t>moisture</a:t>
            </a:r>
            <a:r>
              <a:rPr lang="nl-NL" dirty="0"/>
              <a:t> classes</a:t>
            </a:r>
          </a:p>
        </p:txBody>
      </p:sp>
      <p:sp>
        <p:nvSpPr>
          <p:cNvPr id="3" name="Content Placeholder 2"/>
          <p:cNvSpPr>
            <a:spLocks noGrp="1"/>
          </p:cNvSpPr>
          <p:nvPr>
            <p:ph idx="1"/>
          </p:nvPr>
        </p:nvSpPr>
        <p:spPr>
          <a:xfrm>
            <a:off x="704898" y="1600201"/>
            <a:ext cx="7734204" cy="735675"/>
          </a:xfrm>
        </p:spPr>
        <p:txBody>
          <a:bodyPr/>
          <a:lstStyle/>
          <a:p>
            <a:pPr marL="457200" indent="-457200">
              <a:buFont typeface="+mj-lt"/>
              <a:buAutoNum type="arabicPeriod"/>
            </a:pPr>
            <a:r>
              <a:rPr lang="nl-NL" sz="1800" dirty="0" err="1"/>
              <a:t>Determine</a:t>
            </a:r>
            <a:r>
              <a:rPr lang="nl-NL" sz="1800" dirty="0"/>
              <a:t> </a:t>
            </a:r>
            <a:r>
              <a:rPr lang="nl-NL" sz="1800" dirty="0" err="1"/>
              <a:t>groundwater</a:t>
            </a:r>
            <a:r>
              <a:rPr lang="nl-NL" sz="1800" dirty="0"/>
              <a:t> level</a:t>
            </a:r>
          </a:p>
          <a:p>
            <a:pPr marL="457200" indent="-457200">
              <a:buFont typeface="+mj-lt"/>
              <a:buAutoNum type="arabicPeriod"/>
            </a:pPr>
            <a:r>
              <a:rPr lang="nl-NL" sz="1800" dirty="0" err="1"/>
              <a:t>Determine</a:t>
            </a:r>
            <a:r>
              <a:rPr lang="nl-NL" sz="1800" dirty="0"/>
              <a:t> </a:t>
            </a:r>
            <a:r>
              <a:rPr lang="nl-NL" sz="1800" dirty="0" err="1"/>
              <a:t>moisture</a:t>
            </a:r>
            <a:r>
              <a:rPr lang="nl-NL" sz="1800" dirty="0"/>
              <a:t> class</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Calibri"/>
                <a:ea typeface="+mn-ea"/>
                <a:cs typeface="+mn-cs"/>
              </a:rPr>
              <a:t>Pagina </a:t>
            </a:r>
            <a:fld id="{5AA51E57-5550-4F41-8336-E81354B3B2AB}"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3rd partner meeting, Kamp (D) - 28 June 2019</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041" t="33903" r="25251" b="32673"/>
          <a:stretch/>
        </p:blipFill>
        <p:spPr>
          <a:xfrm>
            <a:off x="0" y="5503025"/>
            <a:ext cx="2793077" cy="1354975"/>
          </a:xfrm>
          <a:prstGeom prst="rect">
            <a:avLst/>
          </a:prstGeom>
        </p:spPr>
      </p:pic>
      <p:graphicFrame>
        <p:nvGraphicFramePr>
          <p:cNvPr id="7" name="Table 6"/>
          <p:cNvGraphicFramePr>
            <a:graphicFrameLocks noGrp="1"/>
          </p:cNvGraphicFramePr>
          <p:nvPr>
            <p:extLst/>
          </p:nvPr>
        </p:nvGraphicFramePr>
        <p:xfrm>
          <a:off x="2237739" y="2440228"/>
          <a:ext cx="4668521" cy="3167150"/>
        </p:xfrm>
        <a:graphic>
          <a:graphicData uri="http://schemas.openxmlformats.org/drawingml/2006/table">
            <a:tbl>
              <a:tblPr>
                <a:tableStyleId>{5C22544A-7EE6-4342-B048-85BDC9FD1C3A}</a:tableStyleId>
              </a:tblPr>
              <a:tblGrid>
                <a:gridCol w="674459">
                  <a:extLst>
                    <a:ext uri="{9D8B030D-6E8A-4147-A177-3AD203B41FA5}">
                      <a16:colId xmlns:a16="http://schemas.microsoft.com/office/drawing/2014/main" val="3528714777"/>
                    </a:ext>
                  </a:extLst>
                </a:gridCol>
                <a:gridCol w="1802070">
                  <a:extLst>
                    <a:ext uri="{9D8B030D-6E8A-4147-A177-3AD203B41FA5}">
                      <a16:colId xmlns:a16="http://schemas.microsoft.com/office/drawing/2014/main" val="3179828094"/>
                    </a:ext>
                  </a:extLst>
                </a:gridCol>
                <a:gridCol w="1095996">
                  <a:extLst>
                    <a:ext uri="{9D8B030D-6E8A-4147-A177-3AD203B41FA5}">
                      <a16:colId xmlns:a16="http://schemas.microsoft.com/office/drawing/2014/main" val="1308258259"/>
                    </a:ext>
                  </a:extLst>
                </a:gridCol>
                <a:gridCol w="1095996">
                  <a:extLst>
                    <a:ext uri="{9D8B030D-6E8A-4147-A177-3AD203B41FA5}">
                      <a16:colId xmlns:a16="http://schemas.microsoft.com/office/drawing/2014/main" val="1155105628"/>
                    </a:ext>
                  </a:extLst>
                </a:gridCol>
              </a:tblGrid>
              <a:tr h="479533">
                <a:tc gridSpan="2">
                  <a:txBody>
                    <a:bodyPr/>
                    <a:lstStyle/>
                    <a:p>
                      <a:pPr algn="ctr" fontAlgn="ctr"/>
                      <a:r>
                        <a:rPr lang="nl-NL" sz="1100" u="none" strike="noStrike" dirty="0">
                          <a:effectLst/>
                        </a:rPr>
                        <a:t>Soil </a:t>
                      </a:r>
                      <a:r>
                        <a:rPr lang="nl-NL" sz="1100" u="none" strike="noStrike" dirty="0" err="1">
                          <a:effectLst/>
                        </a:rPr>
                        <a:t>moisture</a:t>
                      </a:r>
                      <a:r>
                        <a:rPr lang="nl-NL" sz="1100" u="none" strike="noStrike" dirty="0">
                          <a:effectLst/>
                        </a:rPr>
                        <a:t> </a:t>
                      </a:r>
                      <a:r>
                        <a:rPr lang="nl-NL" sz="1100" u="none" strike="noStrike" dirty="0" err="1">
                          <a:effectLst/>
                        </a:rPr>
                        <a:t>class</a:t>
                      </a:r>
                      <a:r>
                        <a:rPr lang="nl-NL" sz="1100" u="none" strike="noStrike" dirty="0">
                          <a:effectLst/>
                        </a:rPr>
                        <a:t> (GEST)</a:t>
                      </a:r>
                      <a:endParaRPr lang="nl-NL"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nl-NL"/>
                    </a:p>
                  </a:txBody>
                  <a:tcPr/>
                </a:tc>
                <a:tc gridSpan="2">
                  <a:txBody>
                    <a:bodyPr/>
                    <a:lstStyle/>
                    <a:p>
                      <a:pPr algn="ctr" fontAlgn="ctr"/>
                      <a:r>
                        <a:rPr lang="en-US" sz="1100" u="none" strike="noStrike" dirty="0">
                          <a:effectLst/>
                        </a:rPr>
                        <a:t>Water tables in relation to surface (+ above, - below)</a:t>
                      </a:r>
                      <a:endParaRPr lang="en-US"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nl-NL"/>
                    </a:p>
                  </a:txBody>
                  <a:tcPr/>
                </a:tc>
                <a:extLst>
                  <a:ext uri="{0D108BD9-81ED-4DB2-BD59-A6C34878D82A}">
                    <a16:rowId xmlns:a16="http://schemas.microsoft.com/office/drawing/2014/main" val="2017636192"/>
                  </a:ext>
                </a:extLst>
              </a:tr>
              <a:tr h="234191">
                <a:tc gridSpan="2">
                  <a:txBody>
                    <a:bodyPr/>
                    <a:lstStyle/>
                    <a:p>
                      <a:pPr algn="l" fontAlgn="ctr"/>
                      <a:r>
                        <a:rPr lang="nl-NL" sz="1100" u="none" strike="noStrike">
                          <a:effectLst/>
                        </a:rPr>
                        <a:t> </a:t>
                      </a:r>
                      <a:endParaRPr lang="nl-NL"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nl-NL"/>
                    </a:p>
                  </a:txBody>
                  <a:tcPr/>
                </a:tc>
                <a:tc>
                  <a:txBody>
                    <a:bodyPr/>
                    <a:lstStyle/>
                    <a:p>
                      <a:pPr algn="ctr" fontAlgn="ctr"/>
                      <a:r>
                        <a:rPr lang="nl-NL" sz="1100" u="none" strike="noStrike">
                          <a:effectLst/>
                        </a:rPr>
                        <a:t>WLw</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a:effectLst/>
                        </a:rPr>
                        <a:t>WLd</a:t>
                      </a:r>
                      <a:endParaRPr lang="nl-NL"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33051808"/>
                  </a:ext>
                </a:extLst>
              </a:tr>
              <a:tr h="234191">
                <a:tc>
                  <a:txBody>
                    <a:bodyPr/>
                    <a:lstStyle/>
                    <a:p>
                      <a:pPr algn="l" fontAlgn="ctr"/>
                      <a:r>
                        <a:rPr lang="nl-NL" sz="1100" u="none" strike="noStrike">
                          <a:effectLst/>
                        </a:rPr>
                        <a:t>7+</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dirty="0" err="1">
                          <a:effectLst/>
                        </a:rPr>
                        <a:t>Upper</a:t>
                      </a:r>
                      <a:r>
                        <a:rPr lang="nl-NL" sz="1100" u="none" strike="noStrike" dirty="0">
                          <a:effectLst/>
                        </a:rPr>
                        <a:t> </a:t>
                      </a:r>
                      <a:r>
                        <a:rPr lang="nl-NL" sz="1100" u="none" strike="noStrike" dirty="0" err="1">
                          <a:effectLst/>
                        </a:rPr>
                        <a:t>sublitoral</a:t>
                      </a:r>
                      <a:endParaRPr lang="nl-NL"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dirty="0">
                          <a:effectLst/>
                        </a:rPr>
                        <a:t>+250 </a:t>
                      </a:r>
                      <a:r>
                        <a:rPr lang="nl-NL" sz="1100" u="none" strike="noStrike" dirty="0" err="1">
                          <a:effectLst/>
                        </a:rPr>
                        <a:t>to</a:t>
                      </a:r>
                      <a:r>
                        <a:rPr lang="nl-NL" sz="1100" u="none" strike="noStrike" dirty="0">
                          <a:effectLst/>
                        </a:rPr>
                        <a:t> +140 cm</a:t>
                      </a:r>
                      <a:endParaRPr lang="nl-N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a:effectLst/>
                        </a:rPr>
                        <a:t>+250 to +140 cm</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08575064"/>
                  </a:ext>
                </a:extLst>
              </a:tr>
              <a:tr h="234191">
                <a:tc>
                  <a:txBody>
                    <a:bodyPr/>
                    <a:lstStyle/>
                    <a:p>
                      <a:pPr algn="l" fontAlgn="ctr"/>
                      <a:r>
                        <a:rPr lang="nl-NL" sz="1100" u="none" strike="noStrike">
                          <a:effectLst/>
                        </a:rPr>
                        <a:t>6+</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Flooded (lower eulittoral)</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dirty="0">
                          <a:effectLst/>
                        </a:rPr>
                        <a:t>+150 </a:t>
                      </a:r>
                      <a:r>
                        <a:rPr lang="nl-NL" sz="1100" u="none" strike="noStrike" dirty="0" err="1">
                          <a:effectLst/>
                        </a:rPr>
                        <a:t>to</a:t>
                      </a:r>
                      <a:r>
                        <a:rPr lang="nl-NL" sz="1100" u="none" strike="noStrike" dirty="0">
                          <a:effectLst/>
                        </a:rPr>
                        <a:t> +10 cm</a:t>
                      </a:r>
                      <a:endParaRPr lang="nl-N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a:effectLst/>
                        </a:rPr>
                        <a:t>+140 to +0 cm</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6501934"/>
                  </a:ext>
                </a:extLst>
              </a:tr>
              <a:tr h="234191">
                <a:tc>
                  <a:txBody>
                    <a:bodyPr/>
                    <a:lstStyle/>
                    <a:p>
                      <a:pPr algn="l" fontAlgn="ctr"/>
                      <a:r>
                        <a:rPr lang="nl-NL" sz="1100" u="none" strike="noStrike">
                          <a:effectLst/>
                        </a:rPr>
                        <a:t>5+</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Wet (upper eulittoral)</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dirty="0">
                          <a:effectLst/>
                        </a:rPr>
                        <a:t>+ 10 </a:t>
                      </a:r>
                      <a:r>
                        <a:rPr lang="nl-NL" sz="1100" u="none" strike="noStrike" dirty="0" err="1">
                          <a:effectLst/>
                        </a:rPr>
                        <a:t>to</a:t>
                      </a:r>
                      <a:r>
                        <a:rPr lang="nl-NL" sz="1100" u="none" strike="noStrike" dirty="0">
                          <a:effectLst/>
                        </a:rPr>
                        <a:t> – 5 cm</a:t>
                      </a:r>
                      <a:endParaRPr lang="nl-N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a:effectLst/>
                        </a:rPr>
                        <a:t>+0 to -10 cm</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1773645"/>
                  </a:ext>
                </a:extLst>
              </a:tr>
              <a:tr h="234191">
                <a:tc>
                  <a:txBody>
                    <a:bodyPr/>
                    <a:lstStyle/>
                    <a:p>
                      <a:pPr algn="l" fontAlgn="ctr"/>
                      <a:r>
                        <a:rPr lang="nl-NL" sz="1100" u="none" strike="noStrike">
                          <a:effectLst/>
                        </a:rPr>
                        <a:t>4+</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Semi wet (very moist)</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dirty="0">
                          <a:effectLst/>
                        </a:rPr>
                        <a:t>-5 -</a:t>
                      </a:r>
                      <a:r>
                        <a:rPr lang="nl-NL" sz="1100" u="none" strike="noStrike" dirty="0" err="1">
                          <a:effectLst/>
                        </a:rPr>
                        <a:t>to</a:t>
                      </a:r>
                      <a:r>
                        <a:rPr lang="nl-NL" sz="1100" u="none" strike="noStrike" dirty="0">
                          <a:effectLst/>
                        </a:rPr>
                        <a:t> -15 cm</a:t>
                      </a:r>
                      <a:endParaRPr lang="nl-N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a:effectLst/>
                        </a:rPr>
                        <a:t>-10 to -20 cm</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85414473"/>
                  </a:ext>
                </a:extLst>
              </a:tr>
              <a:tr h="234191">
                <a:tc>
                  <a:txBody>
                    <a:bodyPr/>
                    <a:lstStyle/>
                    <a:p>
                      <a:pPr algn="l" fontAlgn="ctr"/>
                      <a:r>
                        <a:rPr lang="nl-NL" sz="1100" u="none" strike="noStrike">
                          <a:effectLst/>
                        </a:rPr>
                        <a:t>3+</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moist</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dirty="0">
                          <a:effectLst/>
                        </a:rPr>
                        <a:t>-15 </a:t>
                      </a:r>
                      <a:r>
                        <a:rPr lang="nl-NL" sz="1100" u="none" strike="noStrike" dirty="0" err="1">
                          <a:effectLst/>
                        </a:rPr>
                        <a:t>to</a:t>
                      </a:r>
                      <a:r>
                        <a:rPr lang="nl-NL" sz="1100" u="none" strike="noStrike" dirty="0">
                          <a:effectLst/>
                        </a:rPr>
                        <a:t> -35 cm</a:t>
                      </a:r>
                      <a:endParaRPr lang="nl-N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a:effectLst/>
                        </a:rPr>
                        <a:t>-20 to -45 cm</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852768"/>
                  </a:ext>
                </a:extLst>
              </a:tr>
              <a:tr h="234191">
                <a:tc>
                  <a:txBody>
                    <a:bodyPr/>
                    <a:lstStyle/>
                    <a:p>
                      <a:pPr algn="l" fontAlgn="ctr"/>
                      <a:r>
                        <a:rPr lang="nl-NL" sz="1100" u="none" strike="noStrike">
                          <a:effectLst/>
                        </a:rPr>
                        <a:t>2+</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Moderate moist</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dirty="0">
                          <a:effectLst/>
                        </a:rPr>
                        <a:t>-35 </a:t>
                      </a:r>
                      <a:r>
                        <a:rPr lang="nl-NL" sz="1100" u="none" strike="noStrike" dirty="0" err="1">
                          <a:effectLst/>
                        </a:rPr>
                        <a:t>to</a:t>
                      </a:r>
                      <a:r>
                        <a:rPr lang="nl-NL" sz="1100" u="none" strike="noStrike" dirty="0">
                          <a:effectLst/>
                        </a:rPr>
                        <a:t> -70 cm</a:t>
                      </a:r>
                      <a:endParaRPr lang="nl-N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NL" sz="1100" u="none" strike="noStrike">
                          <a:effectLst/>
                        </a:rPr>
                        <a:t>-45 to -85 cm</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28242920"/>
                  </a:ext>
                </a:extLst>
              </a:tr>
              <a:tr h="267646">
                <a:tc>
                  <a:txBody>
                    <a:bodyPr/>
                    <a:lstStyle/>
                    <a:p>
                      <a:pPr algn="l" fontAlgn="ctr"/>
                      <a:r>
                        <a:rPr lang="nl-NL" sz="1100" u="none" strike="noStrike">
                          <a:effectLst/>
                        </a:rPr>
                        <a:t>2-</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Moderate dry</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dirty="0">
                          <a:effectLst/>
                        </a:rPr>
                        <a:t>&lt; 60 l / m</a:t>
                      </a:r>
                      <a:r>
                        <a:rPr lang="nl-NL" sz="1100" u="none" strike="noStrike" baseline="30000" dirty="0">
                          <a:effectLst/>
                        </a:rPr>
                        <a:t>2</a:t>
                      </a:r>
                      <a:endParaRPr lang="nl-N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 </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96652420"/>
                  </a:ext>
                </a:extLst>
              </a:tr>
              <a:tr h="256494">
                <a:tc>
                  <a:txBody>
                    <a:bodyPr/>
                    <a:lstStyle/>
                    <a:p>
                      <a:pPr algn="l" fontAlgn="ctr"/>
                      <a:r>
                        <a:rPr lang="nl-NL" sz="1100" u="none" strike="noStrike">
                          <a:effectLst/>
                        </a:rPr>
                        <a:t>3-</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Dry</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dirty="0">
                          <a:effectLst/>
                        </a:rPr>
                        <a:t>60 – 100 l / m</a:t>
                      </a:r>
                      <a:r>
                        <a:rPr lang="nl-NL" sz="1100" u="none" strike="noStrike" baseline="30000" dirty="0">
                          <a:effectLst/>
                        </a:rPr>
                        <a:t>2</a:t>
                      </a:r>
                      <a:endParaRPr lang="nl-NL"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 </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3983882"/>
                  </a:ext>
                </a:extLst>
              </a:tr>
              <a:tr h="256494">
                <a:tc>
                  <a:txBody>
                    <a:bodyPr/>
                    <a:lstStyle/>
                    <a:p>
                      <a:pPr algn="l" fontAlgn="ctr"/>
                      <a:r>
                        <a:rPr lang="nl-NL" sz="1100" u="none" strike="noStrike">
                          <a:effectLst/>
                        </a:rPr>
                        <a:t>4-</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Very dry</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100 – 140 l / m</a:t>
                      </a:r>
                      <a:r>
                        <a:rPr lang="nl-NL" sz="1100" u="none" strike="noStrike" baseline="30000">
                          <a:effectLst/>
                        </a:rPr>
                        <a:t>2</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 </a:t>
                      </a:r>
                      <a:endParaRPr lang="nl-NL"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3303838"/>
                  </a:ext>
                </a:extLst>
              </a:tr>
              <a:tr h="267646">
                <a:tc>
                  <a:txBody>
                    <a:bodyPr/>
                    <a:lstStyle/>
                    <a:p>
                      <a:pPr algn="l" fontAlgn="ctr"/>
                      <a:r>
                        <a:rPr lang="nl-NL" sz="1100" u="none" strike="noStrike">
                          <a:effectLst/>
                        </a:rPr>
                        <a:t>5-</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Extremely dry</a:t>
                      </a:r>
                      <a:endParaRPr lang="nl-NL"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a:effectLst/>
                        </a:rPr>
                        <a:t>&gt;140 l / m</a:t>
                      </a:r>
                      <a:r>
                        <a:rPr lang="nl-NL" sz="1100" u="none" strike="noStrike" baseline="30000">
                          <a:effectLst/>
                        </a:rPr>
                        <a:t>2</a:t>
                      </a:r>
                      <a:endParaRPr lang="nl-N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nl-NL" sz="1100" u="none" strike="noStrike" dirty="0">
                          <a:effectLst/>
                        </a:rPr>
                        <a:t> </a:t>
                      </a:r>
                      <a:endParaRPr lang="nl-NL"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6307828"/>
                  </a:ext>
                </a:extLst>
              </a:tr>
            </a:tbl>
          </a:graphicData>
        </a:graphic>
      </p:graphicFrame>
      <p:sp>
        <p:nvSpPr>
          <p:cNvPr id="8" name="TextBox 7"/>
          <p:cNvSpPr txBox="1"/>
          <p:nvPr/>
        </p:nvSpPr>
        <p:spPr>
          <a:xfrm>
            <a:off x="4857828" y="1382223"/>
            <a:ext cx="30914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libri"/>
                <a:ea typeface="+mn-ea"/>
                <a:cs typeface="+mn-cs"/>
              </a:rPr>
              <a:t>Mean</a:t>
            </a:r>
            <a:r>
              <a:rPr kumimoji="0" lang="nl-NL" sz="1800" b="0" i="0" u="none" strike="noStrike" kern="1200" cap="none" spc="0" normalizeH="0" baseline="0" noProof="0" dirty="0">
                <a:ln>
                  <a:noFill/>
                </a:ln>
                <a:solidFill>
                  <a:prstClr val="black"/>
                </a:solidFill>
                <a:effectLst/>
                <a:uLnTx/>
                <a:uFillTx/>
                <a:latin typeface="Calibri"/>
                <a:ea typeface="+mn-ea"/>
                <a:cs typeface="+mn-cs"/>
              </a:rPr>
              <a:t> water level – wet </a:t>
            </a:r>
            <a:r>
              <a:rPr kumimoji="0" lang="nl-NL" sz="1800" b="0" i="0" u="none" strike="noStrike" kern="1200" cap="none" spc="0" normalizeH="0" baseline="0" noProof="0" dirty="0" err="1">
                <a:ln>
                  <a:noFill/>
                </a:ln>
                <a:solidFill>
                  <a:prstClr val="black"/>
                </a:solidFill>
                <a:effectLst/>
                <a:uLnTx/>
                <a:uFillTx/>
                <a:latin typeface="Calibri"/>
                <a:ea typeface="+mn-ea"/>
                <a:cs typeface="+mn-cs"/>
              </a:rPr>
              <a:t>season</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Arrow Connector 9"/>
          <p:cNvCxnSpPr/>
          <p:nvPr/>
        </p:nvCxnSpPr>
        <p:spPr>
          <a:xfrm>
            <a:off x="5270270" y="1682251"/>
            <a:ext cx="0" cy="12937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48630" y="1738440"/>
            <a:ext cx="30446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libri"/>
                <a:ea typeface="+mn-ea"/>
                <a:cs typeface="+mn-cs"/>
              </a:rPr>
              <a:t>Mean</a:t>
            </a:r>
            <a:r>
              <a:rPr kumimoji="0" lang="nl-NL" sz="1800" b="0" i="0" u="none" strike="noStrike" kern="1200" cap="none" spc="0" normalizeH="0" baseline="0" noProof="0" dirty="0">
                <a:ln>
                  <a:noFill/>
                </a:ln>
                <a:solidFill>
                  <a:prstClr val="black"/>
                </a:solidFill>
                <a:effectLst/>
                <a:uLnTx/>
                <a:uFillTx/>
                <a:latin typeface="Calibri"/>
                <a:ea typeface="+mn-ea"/>
                <a:cs typeface="+mn-cs"/>
              </a:rPr>
              <a:t> water level – dry </a:t>
            </a:r>
            <a:r>
              <a:rPr kumimoji="0" lang="nl-NL" sz="1800" b="0" i="0" u="none" strike="noStrike" kern="1200" cap="none" spc="0" normalizeH="0" baseline="0" noProof="0" dirty="0" err="1">
                <a:ln>
                  <a:noFill/>
                </a:ln>
                <a:solidFill>
                  <a:prstClr val="black"/>
                </a:solidFill>
                <a:effectLst/>
                <a:uLnTx/>
                <a:uFillTx/>
                <a:latin typeface="Calibri"/>
                <a:ea typeface="+mn-ea"/>
                <a:cs typeface="+mn-cs"/>
              </a:rPr>
              <a:t>season</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5" name="Straight Arrow Connector 14"/>
          <p:cNvCxnSpPr/>
          <p:nvPr/>
        </p:nvCxnSpPr>
        <p:spPr>
          <a:xfrm>
            <a:off x="6403572" y="2047135"/>
            <a:ext cx="0" cy="928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ight Brace 17"/>
          <p:cNvSpPr/>
          <p:nvPr/>
        </p:nvSpPr>
        <p:spPr>
          <a:xfrm>
            <a:off x="6906260" y="4547062"/>
            <a:ext cx="142933" cy="10603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p:cNvSpPr txBox="1"/>
          <p:nvPr/>
        </p:nvSpPr>
        <p:spPr>
          <a:xfrm>
            <a:off x="7049193" y="4774941"/>
            <a:ext cx="204405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Water deficit: </a:t>
            </a:r>
            <a:r>
              <a:rPr kumimoji="0" lang="nl-NL" sz="1800" b="0" i="0" u="none" strike="noStrike" kern="1200" cap="none" spc="0" normalizeH="0" baseline="0" noProof="0" dirty="0" err="1">
                <a:ln>
                  <a:noFill/>
                </a:ln>
                <a:solidFill>
                  <a:prstClr val="black"/>
                </a:solidFill>
                <a:effectLst/>
                <a:uLnTx/>
                <a:uFillTx/>
                <a:latin typeface="Calibri"/>
                <a:ea typeface="+mn-ea"/>
                <a:cs typeface="+mn-cs"/>
              </a:rPr>
              <a:t>only</a:t>
            </a:r>
            <a:r>
              <a:rPr kumimoji="0" lang="nl-NL" sz="1800" b="0" i="0" u="none" strike="noStrike" kern="1200" cap="none" spc="0" normalizeH="0" baseline="0" noProof="0" dirty="0">
                <a:ln>
                  <a:noFill/>
                </a:ln>
                <a:solidFill>
                  <a:prstClr val="black"/>
                </a:solidFill>
                <a:effectLst/>
                <a:uLnTx/>
                <a:uFillTx/>
                <a:latin typeface="Calibri"/>
                <a:ea typeface="+mn-ea"/>
                <a:cs typeface="+mn-cs"/>
              </a:rPr>
              <a:t> </a:t>
            </a:r>
            <a:r>
              <a:rPr kumimoji="0" lang="nl-NL" sz="1800" b="0" i="0" u="none" strike="noStrike" kern="1200" cap="none" spc="0" normalizeH="0" baseline="0" noProof="0" dirty="0" err="1">
                <a:ln>
                  <a:noFill/>
                </a:ln>
                <a:solidFill>
                  <a:prstClr val="black"/>
                </a:solidFill>
                <a:effectLst/>
                <a:uLnTx/>
                <a:uFillTx/>
                <a:latin typeface="Calibri"/>
                <a:ea typeface="+mn-ea"/>
                <a:cs typeface="+mn-cs"/>
              </a:rPr>
              <a:t>for</a:t>
            </a:r>
            <a:r>
              <a:rPr kumimoji="0" lang="nl-NL" sz="1800" b="0" i="0" u="none" strike="noStrike" kern="1200" cap="none" spc="0" normalizeH="0" baseline="0" noProof="0" dirty="0">
                <a:ln>
                  <a:noFill/>
                </a:ln>
                <a:solidFill>
                  <a:prstClr val="black"/>
                </a:solidFill>
                <a:effectLst/>
                <a:uLnTx/>
                <a:uFillTx/>
                <a:latin typeface="Calibri"/>
                <a:ea typeface="+mn-ea"/>
                <a:cs typeface="+mn-cs"/>
              </a:rPr>
              <a:t> (</a:t>
            </a:r>
            <a:r>
              <a:rPr kumimoji="0" lang="nl-NL" sz="1800" b="0" i="0" u="none" strike="noStrike" kern="1200" cap="none" spc="0" normalizeH="0" baseline="0" noProof="0" dirty="0" err="1">
                <a:ln>
                  <a:noFill/>
                </a:ln>
                <a:solidFill>
                  <a:prstClr val="black"/>
                </a:solidFill>
                <a:effectLst/>
                <a:uLnTx/>
                <a:uFillTx/>
                <a:latin typeface="Calibri"/>
                <a:ea typeface="+mn-ea"/>
                <a:cs typeface="+mn-cs"/>
              </a:rPr>
              <a:t>too</a:t>
            </a:r>
            <a:r>
              <a:rPr kumimoji="0" lang="nl-NL" sz="1800" b="0" i="0" u="none" strike="noStrike" kern="1200" cap="none" spc="0" normalizeH="0" baseline="0" noProof="0" dirty="0">
                <a:ln>
                  <a:noFill/>
                </a:ln>
                <a:solidFill>
                  <a:prstClr val="black"/>
                </a:solidFill>
                <a:effectLst/>
                <a:uLnTx/>
                <a:uFillTx/>
                <a:latin typeface="Calibri"/>
                <a:ea typeface="+mn-ea"/>
                <a:cs typeface="+mn-cs"/>
              </a:rPr>
              <a:t>) dry types</a:t>
            </a:r>
          </a:p>
        </p:txBody>
      </p:sp>
      <p:sp>
        <p:nvSpPr>
          <p:cNvPr id="20" name="Rectangle 19"/>
          <p:cNvSpPr/>
          <p:nvPr/>
        </p:nvSpPr>
        <p:spPr>
          <a:xfrm>
            <a:off x="2144684" y="3815542"/>
            <a:ext cx="4838007" cy="315883"/>
          </a:xfrm>
          <a:prstGeom prst="rect">
            <a:avLst/>
          </a:prstGeom>
          <a:noFill/>
          <a:ln w="22225"/>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7123568" y="2550299"/>
            <a:ext cx="1895301" cy="1569660"/>
          </a:xfrm>
          <a:prstGeom prst="rect">
            <a:avLst/>
          </a:prstGeom>
          <a:noFill/>
          <a:ln>
            <a:solidFill>
              <a:schemeClr val="tx1">
                <a:lumMod val="50000"/>
                <a:lumOff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err="1">
                <a:ln>
                  <a:noFill/>
                </a:ln>
                <a:solidFill>
                  <a:prstClr val="black"/>
                </a:solidFill>
                <a:effectLst/>
                <a:uLnTx/>
                <a:uFillTx/>
                <a:latin typeface="Calibri"/>
                <a:ea typeface="+mn-ea"/>
                <a:cs typeface="+mn-cs"/>
              </a:rPr>
              <a:t>Dealing</a:t>
            </a:r>
            <a:r>
              <a:rPr kumimoji="0" lang="nl-NL" sz="1600" b="0" i="0" u="none" strike="noStrike" kern="1200" cap="none" spc="0" normalizeH="0" baseline="0" noProof="0" dirty="0">
                <a:ln>
                  <a:noFill/>
                </a:ln>
                <a:solidFill>
                  <a:prstClr val="black"/>
                </a:solidFill>
                <a:effectLst/>
                <a:uLnTx/>
                <a:uFillTx/>
                <a:latin typeface="Calibri"/>
                <a:ea typeface="+mn-ea"/>
                <a:cs typeface="+mn-cs"/>
              </a:rPr>
              <a:t>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with</a:t>
            </a:r>
            <a:r>
              <a:rPr kumimoji="0" lang="nl-NL" sz="1600" b="0" i="0" u="none" strike="noStrike" kern="1200" cap="none" spc="0" normalizeH="0" baseline="0" noProof="0" dirty="0">
                <a:ln>
                  <a:noFill/>
                </a:ln>
                <a:solidFill>
                  <a:prstClr val="black"/>
                </a:solidFill>
                <a:effectLst/>
                <a:uLnTx/>
                <a:uFillTx/>
                <a:latin typeface="Calibri"/>
                <a:ea typeface="+mn-ea"/>
                <a:cs typeface="+mn-cs"/>
              </a:rPr>
              <a:t>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fluctuations</a:t>
            </a:r>
            <a:r>
              <a:rPr kumimoji="0" lang="nl-NL" sz="1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5+/4+ =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WLw</a:t>
            </a:r>
            <a:r>
              <a:rPr kumimoji="0" lang="nl-NL" sz="1600" b="0" i="0" u="none" strike="noStrike" kern="1200" cap="none" spc="0" normalizeH="0" baseline="0" noProof="0" dirty="0">
                <a:ln>
                  <a:noFill/>
                </a:ln>
                <a:solidFill>
                  <a:prstClr val="black"/>
                </a:solidFill>
                <a:effectLst/>
                <a:uLnTx/>
                <a:uFillTx/>
                <a:latin typeface="Calibri"/>
                <a:ea typeface="+mn-ea"/>
                <a:cs typeface="+mn-cs"/>
              </a:rPr>
              <a:t> 5+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with</a:t>
            </a:r>
            <a:r>
              <a:rPr kumimoji="0" lang="nl-NL" sz="1600" b="0" i="0" u="none" strike="noStrike" kern="1200" cap="none" spc="0" normalizeH="0" baseline="0" noProof="0" dirty="0">
                <a:ln>
                  <a:noFill/>
                </a:ln>
                <a:solidFill>
                  <a:prstClr val="black"/>
                </a:solidFill>
                <a:effectLst/>
                <a:uLnTx/>
                <a:uFillTx/>
                <a:latin typeface="Calibri"/>
                <a:ea typeface="+mn-ea"/>
                <a:cs typeface="+mn-cs"/>
              </a:rPr>
              <a:t>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WLd</a:t>
            </a:r>
            <a:r>
              <a:rPr kumimoji="0" lang="nl-NL" sz="1600" b="0" i="0" u="none" strike="noStrike" kern="1200" cap="none" spc="0" normalizeH="0" baseline="0" noProof="0" dirty="0">
                <a:ln>
                  <a:noFill/>
                </a:ln>
                <a:solidFill>
                  <a:prstClr val="black"/>
                </a:solidFill>
                <a:effectLst/>
                <a:uLnTx/>
                <a:uFillTx/>
                <a:latin typeface="Calibri"/>
                <a:ea typeface="+mn-ea"/>
                <a:cs typeface="+mn-cs"/>
              </a:rPr>
              <a:t> 4+</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3~ =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WLw</a:t>
            </a:r>
            <a:r>
              <a:rPr kumimoji="0" lang="nl-NL" sz="1600" b="0" i="0" u="none" strike="noStrike" kern="1200" cap="none" spc="0" normalizeH="0" baseline="0" noProof="0" dirty="0">
                <a:ln>
                  <a:noFill/>
                </a:ln>
                <a:solidFill>
                  <a:prstClr val="black"/>
                </a:solidFill>
                <a:effectLst/>
                <a:uLnTx/>
                <a:uFillTx/>
                <a:latin typeface="Calibri"/>
                <a:ea typeface="+mn-ea"/>
                <a:cs typeface="+mn-cs"/>
              </a:rPr>
              <a:t> 4+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and</a:t>
            </a:r>
            <a:r>
              <a:rPr kumimoji="0" lang="nl-NL" sz="1600" b="0" i="0" u="none" strike="noStrike" kern="1200" cap="none" spc="0" normalizeH="0" baseline="0" noProof="0" dirty="0">
                <a:ln>
                  <a:noFill/>
                </a:ln>
                <a:solidFill>
                  <a:prstClr val="black"/>
                </a:solidFill>
                <a:effectLst/>
                <a:uLnTx/>
                <a:uFillTx/>
                <a:latin typeface="Calibri"/>
                <a:ea typeface="+mn-ea"/>
                <a:cs typeface="+mn-cs"/>
              </a:rPr>
              <a:t>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WLd</a:t>
            </a:r>
            <a:r>
              <a:rPr kumimoji="0" lang="nl-NL" sz="1600" b="0" i="0" u="none" strike="noStrike" kern="1200" cap="none" spc="0" normalizeH="0" baseline="0" noProof="0" dirty="0">
                <a:ln>
                  <a:noFill/>
                </a:ln>
                <a:solidFill>
                  <a:prstClr val="black"/>
                </a:solidFill>
                <a:effectLst/>
                <a:uLnTx/>
                <a:uFillTx/>
                <a:latin typeface="Calibri"/>
                <a:ea typeface="+mn-ea"/>
                <a:cs typeface="+mn-cs"/>
              </a:rPr>
              <a:t> 2+</a:t>
            </a:r>
          </a:p>
        </p:txBody>
      </p:sp>
    </p:spTree>
    <p:extLst>
      <p:ext uri="{BB962C8B-B14F-4D97-AF65-F5344CB8AC3E}">
        <p14:creationId xmlns:p14="http://schemas.microsoft.com/office/powerpoint/2010/main" val="233855580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animBg="1"/>
      <p:bldP spid="19" grpId="0"/>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noChangeAspect="1"/>
          </p:cNvGraphicFramePr>
          <p:nvPr>
            <p:extLst/>
          </p:nvPr>
        </p:nvGraphicFramePr>
        <p:xfrm>
          <a:off x="595616" y="2729259"/>
          <a:ext cx="7952768" cy="4108174"/>
        </p:xfrm>
        <a:graphic>
          <a:graphicData uri="http://schemas.openxmlformats.org/drawingml/2006/table">
            <a:tbl>
              <a:tblPr>
                <a:tableStyleId>{5C22544A-7EE6-4342-B048-85BDC9FD1C3A}</a:tableStyleId>
              </a:tblPr>
              <a:tblGrid>
                <a:gridCol w="571457">
                  <a:extLst>
                    <a:ext uri="{9D8B030D-6E8A-4147-A177-3AD203B41FA5}">
                      <a16:colId xmlns:a16="http://schemas.microsoft.com/office/drawing/2014/main" val="3211984445"/>
                    </a:ext>
                  </a:extLst>
                </a:gridCol>
                <a:gridCol w="2714417">
                  <a:extLst>
                    <a:ext uri="{9D8B030D-6E8A-4147-A177-3AD203B41FA5}">
                      <a16:colId xmlns:a16="http://schemas.microsoft.com/office/drawing/2014/main" val="3104831554"/>
                    </a:ext>
                  </a:extLst>
                </a:gridCol>
                <a:gridCol w="1178628">
                  <a:extLst>
                    <a:ext uri="{9D8B030D-6E8A-4147-A177-3AD203B41FA5}">
                      <a16:colId xmlns:a16="http://schemas.microsoft.com/office/drawing/2014/main" val="1787257485"/>
                    </a:ext>
                  </a:extLst>
                </a:gridCol>
                <a:gridCol w="571457">
                  <a:extLst>
                    <a:ext uri="{9D8B030D-6E8A-4147-A177-3AD203B41FA5}">
                      <a16:colId xmlns:a16="http://schemas.microsoft.com/office/drawing/2014/main" val="1717387040"/>
                    </a:ext>
                  </a:extLst>
                </a:gridCol>
                <a:gridCol w="571457">
                  <a:extLst>
                    <a:ext uri="{9D8B030D-6E8A-4147-A177-3AD203B41FA5}">
                      <a16:colId xmlns:a16="http://schemas.microsoft.com/office/drawing/2014/main" val="3557122926"/>
                    </a:ext>
                  </a:extLst>
                </a:gridCol>
                <a:gridCol w="571457">
                  <a:extLst>
                    <a:ext uri="{9D8B030D-6E8A-4147-A177-3AD203B41FA5}">
                      <a16:colId xmlns:a16="http://schemas.microsoft.com/office/drawing/2014/main" val="4112326944"/>
                    </a:ext>
                  </a:extLst>
                </a:gridCol>
                <a:gridCol w="571457">
                  <a:extLst>
                    <a:ext uri="{9D8B030D-6E8A-4147-A177-3AD203B41FA5}">
                      <a16:colId xmlns:a16="http://schemas.microsoft.com/office/drawing/2014/main" val="394190667"/>
                    </a:ext>
                  </a:extLst>
                </a:gridCol>
                <a:gridCol w="1202438">
                  <a:extLst>
                    <a:ext uri="{9D8B030D-6E8A-4147-A177-3AD203B41FA5}">
                      <a16:colId xmlns:a16="http://schemas.microsoft.com/office/drawing/2014/main" val="545249430"/>
                    </a:ext>
                  </a:extLst>
                </a:gridCol>
              </a:tblGrid>
              <a:tr h="174641">
                <a:tc rowSpan="2">
                  <a:txBody>
                    <a:bodyPr/>
                    <a:lstStyle/>
                    <a:p>
                      <a:pPr algn="ctr" fontAlgn="ctr"/>
                      <a:r>
                        <a:rPr lang="nl-NL" sz="1400" b="1" u="none" strike="noStrike" dirty="0">
                          <a:effectLst/>
                        </a:rPr>
                        <a:t>N°</a:t>
                      </a:r>
                      <a:endParaRPr lang="nl-NL" sz="1400" b="1" i="0" u="none" strike="noStrike" dirty="0">
                        <a:solidFill>
                          <a:srgbClr val="000000"/>
                        </a:solidFill>
                        <a:effectLst/>
                        <a:latin typeface="Calibri" panose="020F0502020204030204" pitchFamily="34" charset="0"/>
                      </a:endParaRPr>
                    </a:p>
                  </a:txBody>
                  <a:tcPr marL="3881" marR="3881" marT="3881" marB="0" anchor="ctr"/>
                </a:tc>
                <a:tc rowSpan="2">
                  <a:txBody>
                    <a:bodyPr/>
                    <a:lstStyle/>
                    <a:p>
                      <a:pPr algn="ctr" fontAlgn="ctr"/>
                      <a:r>
                        <a:rPr lang="nl-NL" sz="1400" b="1" u="none" strike="noStrike" dirty="0">
                          <a:effectLst/>
                        </a:rPr>
                        <a:t>GEST</a:t>
                      </a:r>
                      <a:endParaRPr lang="nl-NL" sz="1400" b="1" i="0" u="none" strike="noStrike" dirty="0">
                        <a:solidFill>
                          <a:srgbClr val="000000"/>
                        </a:solidFill>
                        <a:effectLst/>
                        <a:latin typeface="Calibri" panose="020F0502020204030204" pitchFamily="34" charset="0"/>
                      </a:endParaRPr>
                    </a:p>
                  </a:txBody>
                  <a:tcPr marL="3881" marR="3881" marT="3881" marB="0" anchor="ctr"/>
                </a:tc>
                <a:tc rowSpan="2">
                  <a:txBody>
                    <a:bodyPr/>
                    <a:lstStyle/>
                    <a:p>
                      <a:pPr algn="ctr" fontAlgn="ctr"/>
                      <a:r>
                        <a:rPr lang="nl-NL" sz="1400" b="1" u="none" strike="noStrike" dirty="0">
                          <a:effectLst/>
                        </a:rPr>
                        <a:t>Soil </a:t>
                      </a:r>
                      <a:r>
                        <a:rPr lang="nl-NL" sz="1400" b="1" u="none" strike="noStrike" dirty="0" err="1">
                          <a:effectLst/>
                        </a:rPr>
                        <a:t>Moisture</a:t>
                      </a:r>
                      <a:r>
                        <a:rPr lang="nl-NL" sz="1400" b="1" u="none" strike="noStrike" dirty="0">
                          <a:effectLst/>
                        </a:rPr>
                        <a:t> Classes</a:t>
                      </a:r>
                      <a:endParaRPr lang="nl-NL" sz="1400" b="1" i="0" u="none" strike="noStrike" dirty="0">
                        <a:solidFill>
                          <a:srgbClr val="000000"/>
                        </a:solidFill>
                        <a:effectLst/>
                        <a:latin typeface="Calibri" panose="020F0502020204030204" pitchFamily="34" charset="0"/>
                      </a:endParaRPr>
                    </a:p>
                  </a:txBody>
                  <a:tcPr marL="3881" marR="3881" marT="3881" marB="0" anchor="ctr"/>
                </a:tc>
                <a:tc gridSpan="2">
                  <a:txBody>
                    <a:bodyPr/>
                    <a:lstStyle/>
                    <a:p>
                      <a:pPr algn="ctr" fontAlgn="ctr"/>
                      <a:r>
                        <a:rPr lang="nl-NL" sz="1400" b="1" u="none" strike="noStrike" dirty="0">
                          <a:effectLst/>
                        </a:rPr>
                        <a:t>CH4 (</a:t>
                      </a:r>
                      <a:r>
                        <a:rPr lang="nl-NL" sz="1400" b="1" u="none" strike="noStrike" dirty="0" err="1">
                          <a:effectLst/>
                        </a:rPr>
                        <a:t>tonnes</a:t>
                      </a:r>
                      <a:r>
                        <a:rPr lang="nl-NL" sz="1400" b="1" u="none" strike="noStrike" dirty="0">
                          <a:effectLst/>
                        </a:rPr>
                        <a:t> CO</a:t>
                      </a:r>
                      <a:r>
                        <a:rPr lang="nl-NL" sz="1400" b="1" u="none" strike="noStrike" baseline="-25000" dirty="0">
                          <a:effectLst/>
                        </a:rPr>
                        <a:t>2</a:t>
                      </a:r>
                      <a:r>
                        <a:rPr lang="nl-NL" sz="1400" b="1" u="none" strike="noStrike" dirty="0">
                          <a:effectLst/>
                        </a:rPr>
                        <a:t>-eq/ha/</a:t>
                      </a:r>
                      <a:r>
                        <a:rPr lang="nl-NL" sz="1400" b="1" u="none" strike="noStrike" dirty="0" err="1">
                          <a:effectLst/>
                        </a:rPr>
                        <a:t>yr</a:t>
                      </a:r>
                      <a:r>
                        <a:rPr lang="nl-NL" sz="1400" b="1" u="none" strike="noStrike" dirty="0">
                          <a:effectLst/>
                        </a:rPr>
                        <a:t>)</a:t>
                      </a:r>
                      <a:endParaRPr lang="nl-NL" sz="1400" b="1" i="0" u="none" strike="noStrike" dirty="0">
                        <a:solidFill>
                          <a:srgbClr val="000000"/>
                        </a:solidFill>
                        <a:effectLst/>
                        <a:latin typeface="Calibri" panose="020F0502020204030204" pitchFamily="34" charset="0"/>
                      </a:endParaRPr>
                    </a:p>
                  </a:txBody>
                  <a:tcPr marL="3881" marR="3881" marT="3881" marB="0" anchor="ctr"/>
                </a:tc>
                <a:tc hMerge="1">
                  <a:txBody>
                    <a:bodyPr/>
                    <a:lstStyle/>
                    <a:p>
                      <a:endParaRPr lang="nl-NL"/>
                    </a:p>
                  </a:txBody>
                  <a:tcPr/>
                </a:tc>
                <a:tc gridSpan="2">
                  <a:txBody>
                    <a:bodyPr/>
                    <a:lstStyle/>
                    <a:p>
                      <a:pPr algn="ctr" fontAlgn="ctr"/>
                      <a:r>
                        <a:rPr lang="nl-NL" sz="1400" b="1" u="none" strike="noStrike" dirty="0">
                          <a:effectLst/>
                        </a:rPr>
                        <a:t>CO2 (</a:t>
                      </a:r>
                      <a:r>
                        <a:rPr lang="nl-NL" sz="1400" b="1" u="none" strike="noStrike" dirty="0" err="1">
                          <a:effectLst/>
                        </a:rPr>
                        <a:t>tonnes</a:t>
                      </a:r>
                      <a:r>
                        <a:rPr lang="nl-NL" sz="1400" b="1" u="none" strike="noStrike" dirty="0">
                          <a:effectLst/>
                        </a:rPr>
                        <a:t>/ha/</a:t>
                      </a:r>
                      <a:r>
                        <a:rPr lang="nl-NL" sz="1400" b="1" u="none" strike="noStrike" dirty="0" err="1">
                          <a:effectLst/>
                        </a:rPr>
                        <a:t>yr</a:t>
                      </a:r>
                      <a:r>
                        <a:rPr lang="nl-NL" sz="1400" b="1" u="none" strike="noStrike" dirty="0">
                          <a:effectLst/>
                        </a:rPr>
                        <a:t>)</a:t>
                      </a:r>
                      <a:endParaRPr lang="nl-NL" sz="1400" b="1" i="0" u="none" strike="noStrike" dirty="0">
                        <a:solidFill>
                          <a:srgbClr val="000000"/>
                        </a:solidFill>
                        <a:effectLst/>
                        <a:latin typeface="Calibri" panose="020F0502020204030204" pitchFamily="34" charset="0"/>
                      </a:endParaRPr>
                    </a:p>
                  </a:txBody>
                  <a:tcPr marL="3881" marR="3881" marT="3881" marB="0" anchor="ctr"/>
                </a:tc>
                <a:tc hMerge="1">
                  <a:txBody>
                    <a:bodyPr/>
                    <a:lstStyle/>
                    <a:p>
                      <a:endParaRPr lang="nl-NL"/>
                    </a:p>
                  </a:txBody>
                  <a:tcPr/>
                </a:tc>
                <a:tc>
                  <a:txBody>
                    <a:bodyPr/>
                    <a:lstStyle/>
                    <a:p>
                      <a:pPr algn="ctr" fontAlgn="ctr"/>
                      <a:r>
                        <a:rPr lang="nl-NL" sz="1400" b="1" u="none" strike="noStrike" dirty="0">
                          <a:effectLst/>
                        </a:rPr>
                        <a:t>Total C-flux (</a:t>
                      </a:r>
                      <a:r>
                        <a:rPr lang="nl-NL" sz="1400" b="1" u="none" strike="noStrike" dirty="0" err="1">
                          <a:effectLst/>
                        </a:rPr>
                        <a:t>tonnes</a:t>
                      </a:r>
                      <a:r>
                        <a:rPr lang="nl-NL" sz="1400" b="1" u="none" strike="noStrike" dirty="0">
                          <a:effectLst/>
                        </a:rPr>
                        <a:t> CO2-eq/ha/</a:t>
                      </a:r>
                      <a:r>
                        <a:rPr lang="nl-NL" sz="1400" b="1" u="none" strike="noStrike" dirty="0" err="1">
                          <a:effectLst/>
                        </a:rPr>
                        <a:t>yr</a:t>
                      </a:r>
                      <a:r>
                        <a:rPr lang="nl-NL" sz="1400" b="1" u="none" strike="noStrike" dirty="0">
                          <a:effectLst/>
                        </a:rPr>
                        <a:t>)</a:t>
                      </a:r>
                      <a:endParaRPr lang="nl-NL" sz="1400" b="1" i="0"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450533268"/>
                  </a:ext>
                </a:extLst>
              </a:tr>
              <a:tr h="81499">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gn="ctr" fontAlgn="ctr"/>
                      <a:r>
                        <a:rPr lang="nl-NL" sz="1400" b="1" u="none" strike="noStrike">
                          <a:effectLst/>
                        </a:rPr>
                        <a:t>GWP</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a:effectLst/>
                        </a:rPr>
                        <a:t>n</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a:effectLst/>
                        </a:rPr>
                        <a:t>GWP</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a:effectLst/>
                        </a:rPr>
                        <a:t>n</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dirty="0">
                          <a:effectLst/>
                        </a:rPr>
                        <a:t>GWP</a:t>
                      </a:r>
                      <a:endParaRPr lang="nl-NL" sz="1400" b="1" i="0"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2730628848"/>
                  </a:ext>
                </a:extLst>
              </a:tr>
              <a:tr h="77618">
                <a:tc>
                  <a:txBody>
                    <a:bodyPr/>
                    <a:lstStyle/>
                    <a:p>
                      <a:pPr algn="l" fontAlgn="ct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b="0" i="1" u="none" strike="noStrike" dirty="0">
                          <a:effectLst/>
                        </a:rPr>
                        <a:t>Grassland</a:t>
                      </a:r>
                      <a:endParaRPr lang="nl-NL" sz="1400" b="0" i="1" u="none" strike="noStrike" dirty="0">
                        <a:solidFill>
                          <a:srgbClr val="000000"/>
                        </a:solidFill>
                        <a:effectLst/>
                        <a:latin typeface="Calibri" panose="020F0502020204030204" pitchFamily="34" charset="0"/>
                      </a:endParaRPr>
                    </a:p>
                  </a:txBody>
                  <a:tcPr marL="3881" marR="3881" marT="3881" marB="0" anchor="ctr"/>
                </a:tc>
                <a:tc>
                  <a:txBody>
                    <a:bodyPr/>
                    <a:lstStyle/>
                    <a:p>
                      <a:pPr algn="l" fontAlgn="ct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1" i="0"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4204610209"/>
                  </a:ext>
                </a:extLst>
              </a:tr>
              <a:tr h="77618">
                <a:tc>
                  <a:txBody>
                    <a:bodyPr/>
                    <a:lstStyle/>
                    <a:p>
                      <a:pPr algn="ctr" fontAlgn="ctr"/>
                      <a:r>
                        <a:rPr lang="nl-NL" sz="1400" u="none" strike="noStrike">
                          <a:effectLst/>
                        </a:rPr>
                        <a:t>G1</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en-US" sz="1400" u="none" strike="noStrike">
                          <a:effectLst/>
                        </a:rPr>
                        <a:t>Dry to moderately moist grassland</a:t>
                      </a:r>
                      <a:endParaRPr lang="en-US"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(2~), 2+, 2- </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-0.01</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24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31.44</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16</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dirty="0">
                          <a:effectLst/>
                        </a:rPr>
                        <a:t>31.5</a:t>
                      </a:r>
                      <a:endParaRPr lang="nl-NL" sz="1400" b="1" i="0"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2150894241"/>
                  </a:ext>
                </a:extLst>
              </a:tr>
              <a:tr h="77618">
                <a:tc>
                  <a:txBody>
                    <a:bodyPr/>
                    <a:lstStyle/>
                    <a:p>
                      <a:pPr algn="ctr" fontAlgn="ctr"/>
                      <a:r>
                        <a:rPr lang="nl-NL" sz="1400" u="none" strike="noStrike">
                          <a:effectLst/>
                        </a:rPr>
                        <a:t>G2</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Moist grassland</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3+, 3+/2+</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0.01</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48</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19.37</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38</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a:effectLst/>
                        </a:rPr>
                        <a:t>19.5</a:t>
                      </a:r>
                      <a:endParaRPr lang="nl-NL" sz="1400" b="1" i="0" u="none" strike="noStrike">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60524052"/>
                  </a:ext>
                </a:extLst>
              </a:tr>
              <a:tr h="77618">
                <a:tc>
                  <a:txBody>
                    <a:bodyPr/>
                    <a:lstStyle/>
                    <a:p>
                      <a:pPr algn="ctr" fontAlgn="ctr"/>
                      <a:r>
                        <a:rPr lang="nl-NL" sz="1400" u="none" strike="noStrike">
                          <a:effectLst/>
                        </a:rPr>
                        <a:t>G3</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en-US" sz="1400" u="none" strike="noStrike">
                          <a:effectLst/>
                        </a:rPr>
                        <a:t>Moist to very moist grassland</a:t>
                      </a:r>
                      <a:endParaRPr lang="en-US"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4+/3+</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0.03</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3</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13.46</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a:effectLst/>
                        </a:rPr>
                        <a:t>13.5</a:t>
                      </a:r>
                      <a:endParaRPr lang="nl-NL" sz="1400" b="1" i="0" u="none" strike="noStrike">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4155178952"/>
                  </a:ext>
                </a:extLst>
              </a:tr>
              <a:tr h="77618">
                <a:tc>
                  <a:txBody>
                    <a:bodyPr/>
                    <a:lstStyle/>
                    <a:p>
                      <a:pPr algn="ctr" fontAlgn="ctr"/>
                      <a:r>
                        <a:rPr lang="nl-NL" sz="1400" u="none" strike="noStrike">
                          <a:effectLst/>
                        </a:rPr>
                        <a:t>G3f</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Periodically flooded grasslands</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4~, 3~</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-0.05</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3</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13.46</a:t>
                      </a:r>
                      <a:endParaRPr lang="nl-NL" sz="1400" b="0" i="1"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dirty="0">
                          <a:effectLst/>
                        </a:rPr>
                        <a:t>-</a:t>
                      </a:r>
                      <a:endParaRPr lang="nl-NL" sz="1400" b="0" i="0" u="none" strike="noStrike" dirty="0">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dirty="0">
                          <a:effectLst/>
                        </a:rPr>
                        <a:t>13</a:t>
                      </a:r>
                      <a:endParaRPr lang="nl-NL" sz="1400" b="1" i="1"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3643499598"/>
                  </a:ext>
                </a:extLst>
              </a:tr>
              <a:tr h="77618">
                <a:tc>
                  <a:txBody>
                    <a:bodyPr/>
                    <a:lstStyle/>
                    <a:p>
                      <a:pPr algn="ctr" fontAlgn="ctr"/>
                      <a:r>
                        <a:rPr lang="nl-NL" sz="1400" u="none" strike="noStrike">
                          <a:effectLst/>
                        </a:rPr>
                        <a:t>G3s</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en-US" sz="1400" u="none" strike="noStrike" dirty="0">
                          <a:effectLst/>
                        </a:rPr>
                        <a:t>Moist to very moist grassland with shunt  species</a:t>
                      </a:r>
                      <a:endParaRPr lang="en-US" sz="1400" b="0" i="0" u="none" strike="noStrike" dirty="0">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4+/3+, 3~, (3+, 3+/2+)</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0.75</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7</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13.46</a:t>
                      </a:r>
                      <a:endParaRPr lang="nl-NL" sz="1400" b="0" i="1"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dirty="0">
                          <a:effectLst/>
                        </a:rPr>
                        <a:t>-</a:t>
                      </a:r>
                      <a:endParaRPr lang="nl-NL" sz="1400" b="0" i="0" u="none" strike="noStrike" dirty="0">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dirty="0">
                          <a:effectLst/>
                        </a:rPr>
                        <a:t>14</a:t>
                      </a:r>
                      <a:endParaRPr lang="nl-NL" sz="1400" b="1" i="1"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2309836410"/>
                  </a:ext>
                </a:extLst>
              </a:tr>
              <a:tr h="77618">
                <a:tc>
                  <a:txBody>
                    <a:bodyPr/>
                    <a:lstStyle/>
                    <a:p>
                      <a:pPr algn="ctr" fontAlgn="ctr"/>
                      <a:r>
                        <a:rPr lang="nl-NL" sz="1400" u="none" strike="noStrike">
                          <a:effectLst/>
                        </a:rPr>
                        <a:t>G3m</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en-US" sz="1400" u="none" strike="noStrike">
                          <a:effectLst/>
                        </a:rPr>
                        <a:t>Moist to very moist acidic Molinia meadows</a:t>
                      </a:r>
                      <a:endParaRPr lang="en-US"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4+/3+</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4.85</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6</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6.45</a:t>
                      </a:r>
                      <a:endParaRPr lang="nl-NL" sz="1400" b="0" i="1"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dirty="0">
                          <a:effectLst/>
                        </a:rPr>
                        <a:t>-</a:t>
                      </a:r>
                      <a:endParaRPr lang="nl-NL" sz="1400" b="0" i="0" u="none" strike="noStrike" dirty="0">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dirty="0">
                          <a:effectLst/>
                        </a:rPr>
                        <a:t>11.5</a:t>
                      </a:r>
                      <a:endParaRPr lang="nl-NL" sz="1400" b="1" i="1"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250522098"/>
                  </a:ext>
                </a:extLst>
              </a:tr>
              <a:tr h="77618">
                <a:tc>
                  <a:txBody>
                    <a:bodyPr/>
                    <a:lstStyle/>
                    <a:p>
                      <a:pPr algn="ctr" fontAlgn="ctr"/>
                      <a:r>
                        <a:rPr lang="nl-NL" sz="1400" u="none" strike="noStrike">
                          <a:effectLst/>
                        </a:rPr>
                        <a:t>G4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Very moist grassland</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4+, 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0.39</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7</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6.45</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3</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dirty="0">
                          <a:effectLst/>
                        </a:rPr>
                        <a:t>7</a:t>
                      </a:r>
                      <a:endParaRPr lang="nl-NL" sz="1400" b="1" i="0"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1683060777"/>
                  </a:ext>
                </a:extLst>
              </a:tr>
              <a:tr h="77618">
                <a:tc>
                  <a:txBody>
                    <a:bodyPr/>
                    <a:lstStyle/>
                    <a:p>
                      <a:pPr algn="ctr" fontAlgn="ctr"/>
                      <a:r>
                        <a:rPr lang="nl-NL" sz="1400" u="none" strike="noStrike">
                          <a:effectLst/>
                        </a:rPr>
                        <a:t>G4s</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en-US" sz="1400" u="none" strike="noStrike">
                          <a:effectLst/>
                        </a:rPr>
                        <a:t>Very moist grassland with shunt species </a:t>
                      </a:r>
                      <a:endParaRPr lang="en-US"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2.1</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6.45</a:t>
                      </a:r>
                      <a:endParaRPr lang="nl-NL" sz="1400" b="0" i="1"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dirty="0">
                          <a:effectLst/>
                        </a:rPr>
                        <a:t>8.5</a:t>
                      </a:r>
                      <a:endParaRPr lang="nl-NL" sz="1400" b="1" i="1"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1929365674"/>
                  </a:ext>
                </a:extLst>
              </a:tr>
              <a:tr h="77618">
                <a:tc>
                  <a:txBody>
                    <a:bodyPr/>
                    <a:lstStyle/>
                    <a:p>
                      <a:pPr algn="ctr" fontAlgn="ctr"/>
                      <a:r>
                        <a:rPr lang="nl-NL" sz="1400" u="none" strike="noStrike">
                          <a:effectLst/>
                        </a:rPr>
                        <a:t>G5</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Wet grassland</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5+/4+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0.05</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3</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-3.89</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5</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a:effectLst/>
                        </a:rPr>
                        <a:t>-4</a:t>
                      </a:r>
                      <a:endParaRPr lang="nl-NL" sz="1400" b="1" i="0" u="none" strike="noStrike">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4159449684"/>
                  </a:ext>
                </a:extLst>
              </a:tr>
              <a:tr h="81499">
                <a:tc>
                  <a:txBody>
                    <a:bodyPr/>
                    <a:lstStyle/>
                    <a:p>
                      <a:pPr algn="ctr" fontAlgn="ctr"/>
                      <a:r>
                        <a:rPr lang="nl-NL" sz="1400" u="none" strike="noStrike">
                          <a:effectLst/>
                        </a:rPr>
                        <a:t>G5s</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en-US" sz="1400" u="none" strike="noStrike">
                          <a:effectLst/>
                        </a:rPr>
                        <a:t>Wet grassland with shunt species</a:t>
                      </a:r>
                      <a:endParaRPr lang="en-US" sz="1400" b="0"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5+, 5+/4+, (4~)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2.93</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4</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-3.89</a:t>
                      </a:r>
                      <a:endParaRPr lang="nl-NL" sz="1400" b="0" i="1"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u="none" strike="noStrike">
                          <a:effectLst/>
                        </a:rPr>
                        <a:t>-</a:t>
                      </a: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r>
                        <a:rPr lang="nl-NL" sz="1400" b="1" u="none" strike="noStrike" dirty="0">
                          <a:effectLst/>
                        </a:rPr>
                        <a:t>-1</a:t>
                      </a:r>
                      <a:endParaRPr lang="nl-NL" sz="1400" b="1" i="1"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3500942726"/>
                  </a:ext>
                </a:extLst>
              </a:tr>
              <a:tr h="77618">
                <a:tc>
                  <a:txBody>
                    <a:bodyPr/>
                    <a:lstStyle/>
                    <a:p>
                      <a:pPr algn="l" fontAlgn="ctr"/>
                      <a:endParaRPr lang="nl-NL" sz="1400" b="0" i="0" u="none" strike="noStrike" dirty="0">
                        <a:solidFill>
                          <a:srgbClr val="000000"/>
                        </a:solidFill>
                        <a:effectLst/>
                        <a:latin typeface="Calibri" panose="020F0502020204030204" pitchFamily="34" charset="0"/>
                      </a:endParaRPr>
                    </a:p>
                  </a:txBody>
                  <a:tcPr marL="3881" marR="3881" marT="3881" marB="0" anchor="ctr"/>
                </a:tc>
                <a:tc>
                  <a:txBody>
                    <a:bodyPr/>
                    <a:lstStyle/>
                    <a:p>
                      <a:pPr algn="l" fontAlgn="ctr"/>
                      <a:r>
                        <a:rPr lang="nl-NL" sz="1400" u="none" strike="noStrike">
                          <a:effectLst/>
                        </a:rPr>
                        <a:t>Cropland</a:t>
                      </a:r>
                      <a:endParaRPr lang="nl-NL" sz="1400" b="1" i="0" u="none" strike="noStrike">
                        <a:solidFill>
                          <a:srgbClr val="000000"/>
                        </a:solidFill>
                        <a:effectLst/>
                        <a:latin typeface="Calibri" panose="020F0502020204030204" pitchFamily="34" charset="0"/>
                      </a:endParaRPr>
                    </a:p>
                  </a:txBody>
                  <a:tcPr marL="3881" marR="3881" marT="3881" marB="0" anchor="ctr"/>
                </a:tc>
                <a:tc>
                  <a:txBody>
                    <a:bodyPr/>
                    <a:lstStyle/>
                    <a:p>
                      <a:pPr algn="l" fontAlgn="ct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0" i="0" u="none" strike="noStrike">
                        <a:solidFill>
                          <a:srgbClr val="000000"/>
                        </a:solidFill>
                        <a:effectLst/>
                        <a:latin typeface="Calibri" panose="020F0502020204030204" pitchFamily="34" charset="0"/>
                      </a:endParaRPr>
                    </a:p>
                  </a:txBody>
                  <a:tcPr marL="3881" marR="3881" marT="3881" marB="0" anchor="ctr"/>
                </a:tc>
                <a:tc>
                  <a:txBody>
                    <a:bodyPr/>
                    <a:lstStyle/>
                    <a:p>
                      <a:pPr algn="ctr" fontAlgn="ctr"/>
                      <a:endParaRPr lang="nl-NL" sz="1400" b="1" i="0" u="none" strike="noStrike" dirty="0">
                        <a:solidFill>
                          <a:srgbClr val="000000"/>
                        </a:solidFill>
                        <a:effectLst/>
                        <a:latin typeface="Calibri" panose="020F0502020204030204" pitchFamily="34" charset="0"/>
                      </a:endParaRPr>
                    </a:p>
                  </a:txBody>
                  <a:tcPr marL="3881" marR="3881" marT="3881" marB="0" anchor="ctr"/>
                </a:tc>
                <a:extLst>
                  <a:ext uri="{0D108BD9-81ED-4DB2-BD59-A6C34878D82A}">
                    <a16:rowId xmlns:a16="http://schemas.microsoft.com/office/drawing/2014/main" val="4242517396"/>
                  </a:ext>
                </a:extLst>
              </a:tr>
            </a:tbl>
          </a:graphicData>
        </a:graphic>
      </p:graphicFrame>
      <p:sp>
        <p:nvSpPr>
          <p:cNvPr id="2" name="Title 1"/>
          <p:cNvSpPr>
            <a:spLocks noGrp="1"/>
          </p:cNvSpPr>
          <p:nvPr>
            <p:ph type="title"/>
          </p:nvPr>
        </p:nvSpPr>
        <p:spPr/>
        <p:txBody>
          <a:bodyPr/>
          <a:lstStyle/>
          <a:p>
            <a:r>
              <a:rPr lang="nl-NL" dirty="0" err="1"/>
              <a:t>Working</a:t>
            </a:r>
            <a:r>
              <a:rPr lang="nl-NL" dirty="0"/>
              <a:t> </a:t>
            </a:r>
            <a:r>
              <a:rPr lang="nl-NL" dirty="0" err="1"/>
              <a:t>with</a:t>
            </a:r>
            <a:r>
              <a:rPr lang="nl-NL" dirty="0"/>
              <a:t> GEST – </a:t>
            </a:r>
            <a:r>
              <a:rPr lang="nl-NL" dirty="0" err="1"/>
              <a:t>selecting</a:t>
            </a:r>
            <a:r>
              <a:rPr lang="nl-NL" dirty="0"/>
              <a:t> </a:t>
            </a:r>
            <a:r>
              <a:rPr lang="nl-NL" dirty="0" err="1"/>
              <a:t>GESTs</a:t>
            </a:r>
            <a:endParaRPr lang="nl-NL" dirty="0"/>
          </a:p>
        </p:txBody>
      </p:sp>
      <p:sp>
        <p:nvSpPr>
          <p:cNvPr id="3" name="Content Placeholder 2"/>
          <p:cNvSpPr>
            <a:spLocks noGrp="1"/>
          </p:cNvSpPr>
          <p:nvPr>
            <p:ph idx="1"/>
          </p:nvPr>
        </p:nvSpPr>
        <p:spPr>
          <a:xfrm>
            <a:off x="704898" y="1600201"/>
            <a:ext cx="7734204" cy="735675"/>
          </a:xfrm>
        </p:spPr>
        <p:txBody>
          <a:bodyPr/>
          <a:lstStyle/>
          <a:p>
            <a:pPr marL="457200" indent="-457200">
              <a:buFont typeface="+mj-lt"/>
              <a:buAutoNum type="arabicPeriod"/>
            </a:pPr>
            <a:r>
              <a:rPr lang="nl-NL" sz="1800" dirty="0" err="1">
                <a:solidFill>
                  <a:schemeClr val="bg1">
                    <a:lumMod val="75000"/>
                  </a:schemeClr>
                </a:solidFill>
              </a:rPr>
              <a:t>Determine</a:t>
            </a:r>
            <a:r>
              <a:rPr lang="nl-NL" sz="1800" dirty="0">
                <a:solidFill>
                  <a:schemeClr val="bg1">
                    <a:lumMod val="75000"/>
                  </a:schemeClr>
                </a:solidFill>
              </a:rPr>
              <a:t> </a:t>
            </a:r>
            <a:r>
              <a:rPr lang="nl-NL" sz="1800" dirty="0" err="1">
                <a:solidFill>
                  <a:schemeClr val="bg1">
                    <a:lumMod val="75000"/>
                  </a:schemeClr>
                </a:solidFill>
              </a:rPr>
              <a:t>groundwater</a:t>
            </a:r>
            <a:r>
              <a:rPr lang="nl-NL" sz="1800" dirty="0">
                <a:solidFill>
                  <a:schemeClr val="bg1">
                    <a:lumMod val="75000"/>
                  </a:schemeClr>
                </a:solidFill>
              </a:rPr>
              <a:t> level</a:t>
            </a:r>
          </a:p>
          <a:p>
            <a:pPr marL="457200" indent="-457200">
              <a:buFont typeface="+mj-lt"/>
              <a:buAutoNum type="arabicPeriod"/>
            </a:pPr>
            <a:r>
              <a:rPr lang="nl-NL" sz="1800" dirty="0" err="1">
                <a:solidFill>
                  <a:schemeClr val="bg1">
                    <a:lumMod val="75000"/>
                  </a:schemeClr>
                </a:solidFill>
              </a:rPr>
              <a:t>Determine</a:t>
            </a:r>
            <a:r>
              <a:rPr lang="nl-NL" sz="1800" dirty="0">
                <a:solidFill>
                  <a:schemeClr val="bg1">
                    <a:lumMod val="75000"/>
                  </a:schemeClr>
                </a:solidFill>
              </a:rPr>
              <a:t> </a:t>
            </a:r>
            <a:r>
              <a:rPr lang="nl-NL" sz="1800" dirty="0" err="1">
                <a:solidFill>
                  <a:schemeClr val="bg1">
                    <a:lumMod val="75000"/>
                  </a:schemeClr>
                </a:solidFill>
              </a:rPr>
              <a:t>moisture</a:t>
            </a:r>
            <a:r>
              <a:rPr lang="nl-NL" sz="1800" dirty="0">
                <a:solidFill>
                  <a:schemeClr val="bg1">
                    <a:lumMod val="75000"/>
                  </a:schemeClr>
                </a:solidFill>
              </a:rPr>
              <a:t> class </a:t>
            </a:r>
            <a:r>
              <a:rPr lang="nl-NL" sz="1800" dirty="0"/>
              <a:t>= 4+</a:t>
            </a:r>
          </a:p>
          <a:p>
            <a:pPr marL="457200" indent="-457200">
              <a:buFont typeface="+mj-lt"/>
              <a:buAutoNum type="arabicPeriod"/>
            </a:pPr>
            <a:r>
              <a:rPr lang="nl-NL" sz="1800" dirty="0" err="1"/>
              <a:t>Determine</a:t>
            </a:r>
            <a:r>
              <a:rPr lang="nl-NL" sz="1800" dirty="0"/>
              <a:t> relevant GHG </a:t>
            </a:r>
            <a:r>
              <a:rPr lang="nl-NL" sz="1800" dirty="0" err="1"/>
              <a:t>Emission</a:t>
            </a:r>
            <a:r>
              <a:rPr lang="nl-NL" sz="1800" dirty="0"/>
              <a:t> Site Type</a:t>
            </a:r>
          </a:p>
        </p:txBody>
      </p:sp>
      <p:sp>
        <p:nvSpPr>
          <p:cNvPr id="4" name="Slide Number Placeholder 3"/>
          <p:cNvSpPr>
            <a:spLocks noGrp="1"/>
          </p:cNvSpPr>
          <p:nvPr>
            <p:ph type="sldNum" sz="quarter" idx="12"/>
          </p:nvPr>
        </p:nvSpPr>
        <p:spPr>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a:ea typeface="+mn-ea"/>
                <a:cs typeface="+mn-cs"/>
              </a:rPr>
              <a:t>Pagina </a:t>
            </a:r>
            <a:fld id="{5AA51E57-5550-4F41-8336-E81354B3B2AB}"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3rd partner meeting, Kamp (D) - 28 June 2019</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041" t="33903" r="25251" b="32673"/>
          <a:stretch/>
        </p:blipFill>
        <p:spPr>
          <a:xfrm>
            <a:off x="0" y="5503025"/>
            <a:ext cx="2793077" cy="1354975"/>
          </a:xfrm>
          <a:prstGeom prst="rect">
            <a:avLst/>
          </a:prstGeom>
        </p:spPr>
      </p:pic>
      <p:sp>
        <p:nvSpPr>
          <p:cNvPr id="12" name="Oval 11"/>
          <p:cNvSpPr>
            <a:spLocks noChangeAspect="1"/>
          </p:cNvSpPr>
          <p:nvPr/>
        </p:nvSpPr>
        <p:spPr>
          <a:xfrm>
            <a:off x="3817205" y="5503025"/>
            <a:ext cx="292608" cy="29582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a:spLocks noChangeAspect="1"/>
          </p:cNvSpPr>
          <p:nvPr/>
        </p:nvSpPr>
        <p:spPr>
          <a:xfrm>
            <a:off x="3823301" y="5837645"/>
            <a:ext cx="292608" cy="29582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4397654" y="1022152"/>
            <a:ext cx="191148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libri"/>
                <a:ea typeface="+mn-ea"/>
                <a:cs typeface="+mn-cs"/>
              </a:rPr>
              <a:t>methane</a:t>
            </a:r>
            <a:r>
              <a:rPr kumimoji="0" lang="nl-NL" sz="1800" b="0" i="0" u="none" strike="noStrike" kern="1200" cap="none" spc="0" normalizeH="0" baseline="0" noProof="0" dirty="0">
                <a:ln>
                  <a:noFill/>
                </a:ln>
                <a:solidFill>
                  <a:prstClr val="black"/>
                </a:solidFill>
                <a:effectLst/>
                <a:uLnTx/>
                <a:uFillTx/>
                <a:latin typeface="Calibri"/>
                <a:ea typeface="+mn-ea"/>
                <a:cs typeface="+mn-cs"/>
              </a:rPr>
              <a:t> </a:t>
            </a:r>
            <a:r>
              <a:rPr kumimoji="0" lang="nl-NL" sz="1800" b="0" i="0" u="none" strike="noStrike" kern="1200" cap="none" spc="0" normalizeH="0" baseline="0" noProof="0" dirty="0" err="1">
                <a:ln>
                  <a:noFill/>
                </a:ln>
                <a:solidFill>
                  <a:prstClr val="black"/>
                </a:solidFill>
                <a:effectLst/>
                <a:uLnTx/>
                <a:uFillTx/>
                <a:latin typeface="Calibri"/>
                <a:ea typeface="+mn-ea"/>
                <a:cs typeface="+mn-cs"/>
              </a:rPr>
              <a:t>emission</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3" name="Straight Arrow Connector 22"/>
          <p:cNvCxnSpPr>
            <a:stCxn id="22" idx="2"/>
          </p:cNvCxnSpPr>
          <p:nvPr/>
        </p:nvCxnSpPr>
        <p:spPr>
          <a:xfrm>
            <a:off x="5353397" y="1391484"/>
            <a:ext cx="0" cy="19846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511425" y="1589505"/>
            <a:ext cx="131157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Nr. of studies </a:t>
            </a:r>
            <a:r>
              <a:rPr kumimoji="0" lang="nl-NL" sz="1600" b="0" i="0" u="none" strike="noStrike" kern="1200" cap="none" spc="0" normalizeH="0" baseline="0" noProof="0" dirty="0" err="1">
                <a:ln>
                  <a:noFill/>
                </a:ln>
                <a:solidFill>
                  <a:prstClr val="black"/>
                </a:solidFill>
                <a:effectLst/>
                <a:uLnTx/>
                <a:uFillTx/>
                <a:latin typeface="Calibri"/>
                <a:ea typeface="+mn-ea"/>
                <a:cs typeface="+mn-cs"/>
              </a:rPr>
              <a:t>used</a:t>
            </a: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5" name="Straight Arrow Connector 24"/>
          <p:cNvCxnSpPr/>
          <p:nvPr/>
        </p:nvCxnSpPr>
        <p:spPr>
          <a:xfrm>
            <a:off x="5921433" y="1936865"/>
            <a:ext cx="0" cy="1449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167212" y="2184976"/>
            <a:ext cx="141853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CO</a:t>
            </a:r>
            <a:r>
              <a:rPr kumimoji="0" lang="nl-NL" sz="1600" b="0" i="0" u="none" strike="noStrike" kern="1200" cap="none" spc="0" normalizeH="0" baseline="-25000" noProof="0" dirty="0">
                <a:ln>
                  <a:noFill/>
                </a:ln>
                <a:solidFill>
                  <a:prstClr val="black"/>
                </a:solidFill>
                <a:effectLst/>
                <a:uLnTx/>
                <a:uFillTx/>
                <a:latin typeface="Calibri"/>
                <a:ea typeface="+mn-ea"/>
                <a:cs typeface="+mn-cs"/>
              </a:rPr>
              <a:t>2</a:t>
            </a:r>
            <a:r>
              <a:rPr kumimoji="0" lang="nl-NL" sz="1800" b="0" i="0" u="none" strike="noStrike" kern="1200" cap="none" spc="0" normalizeH="0" baseline="0" noProof="0" dirty="0">
                <a:ln>
                  <a:noFill/>
                </a:ln>
                <a:solidFill>
                  <a:prstClr val="black"/>
                </a:solidFill>
                <a:effectLst/>
                <a:uLnTx/>
                <a:uFillTx/>
                <a:latin typeface="Calibri"/>
                <a:ea typeface="+mn-ea"/>
                <a:cs typeface="+mn-cs"/>
              </a:rPr>
              <a:t> </a:t>
            </a:r>
            <a:r>
              <a:rPr kumimoji="0" lang="nl-NL" sz="1800" b="0" i="0" u="none" strike="noStrike" kern="1200" cap="none" spc="0" normalizeH="0" baseline="0" noProof="0" dirty="0" err="1">
                <a:ln>
                  <a:noFill/>
                </a:ln>
                <a:solidFill>
                  <a:prstClr val="black"/>
                </a:solidFill>
                <a:effectLst/>
                <a:uLnTx/>
                <a:uFillTx/>
                <a:latin typeface="Calibri"/>
                <a:ea typeface="+mn-ea"/>
                <a:cs typeface="+mn-cs"/>
              </a:rPr>
              <a:t>emission</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Straight Arrow Connector 26"/>
          <p:cNvCxnSpPr/>
          <p:nvPr/>
        </p:nvCxnSpPr>
        <p:spPr>
          <a:xfrm>
            <a:off x="6577219" y="2518756"/>
            <a:ext cx="0" cy="8344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101967" y="1435760"/>
            <a:ext cx="169219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prstClr val="black"/>
                </a:solidFill>
                <a:effectLst/>
                <a:uLnTx/>
                <a:uFillTx/>
                <a:latin typeface="Calibri"/>
                <a:ea typeface="+mn-ea"/>
                <a:cs typeface="+mn-cs"/>
              </a:rPr>
              <a:t>Combined</a:t>
            </a:r>
            <a:r>
              <a:rPr kumimoji="0" lang="nl-NL" sz="1800" b="1" i="0" u="none" strike="noStrike" kern="1200" cap="none" spc="0" normalizeH="0" baseline="0" noProof="0" dirty="0">
                <a:ln>
                  <a:noFill/>
                </a:ln>
                <a:solidFill>
                  <a:prstClr val="black"/>
                </a:solidFill>
                <a:effectLst/>
                <a:uLnTx/>
                <a:uFillTx/>
                <a:latin typeface="Calibri"/>
                <a:ea typeface="+mn-ea"/>
                <a:cs typeface="+mn-cs"/>
              </a:rPr>
              <a:t> GWP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prstClr val="black"/>
                </a:solidFill>
                <a:effectLst/>
                <a:uLnTx/>
                <a:uFillTx/>
                <a:latin typeface="Calibri"/>
                <a:ea typeface="+mn-ea"/>
                <a:cs typeface="+mn-cs"/>
              </a:rPr>
              <a:t>excluding</a:t>
            </a:r>
            <a:r>
              <a:rPr kumimoji="0" lang="nl-NL" sz="1800" b="1" i="0" u="none" strike="noStrike" kern="1200" cap="none" spc="0" normalizeH="0" baseline="0" noProof="0" dirty="0">
                <a:ln>
                  <a:noFill/>
                </a:ln>
                <a:solidFill>
                  <a:prstClr val="black"/>
                </a:solidFill>
                <a:effectLst/>
                <a:uLnTx/>
                <a:uFillTx/>
                <a:latin typeface="Calibri"/>
                <a:ea typeface="+mn-ea"/>
                <a:cs typeface="+mn-cs"/>
              </a:rPr>
              <a:t> N</a:t>
            </a:r>
            <a:r>
              <a:rPr kumimoji="0" lang="nl-NL" sz="1800" b="1" i="0" u="none" strike="noStrike" kern="1200" cap="none" spc="0" normalizeH="0" baseline="-25000" noProof="0" dirty="0">
                <a:ln>
                  <a:noFill/>
                </a:ln>
                <a:solidFill>
                  <a:prstClr val="black"/>
                </a:solidFill>
                <a:effectLst/>
                <a:uLnTx/>
                <a:uFillTx/>
                <a:latin typeface="Calibri"/>
                <a:ea typeface="+mn-ea"/>
                <a:cs typeface="+mn-cs"/>
              </a:rPr>
              <a:t>2</a:t>
            </a:r>
            <a:r>
              <a:rPr kumimoji="0" lang="nl-NL" sz="1800" b="1" i="0" u="none" strike="noStrike" kern="1200" cap="none" spc="0" normalizeH="0" baseline="0" noProof="0" dirty="0">
                <a:ln>
                  <a:noFill/>
                </a:ln>
                <a:solidFill>
                  <a:prstClr val="black"/>
                </a:solidFill>
                <a:effectLst/>
                <a:uLnTx/>
                <a:uFillTx/>
                <a:latin typeface="Calibri"/>
                <a:ea typeface="+mn-ea"/>
                <a:cs typeface="+mn-cs"/>
              </a:rPr>
              <a:t>O</a:t>
            </a:r>
          </a:p>
        </p:txBody>
      </p:sp>
      <p:cxnSp>
        <p:nvCxnSpPr>
          <p:cNvPr id="30" name="Straight Arrow Connector 29"/>
          <p:cNvCxnSpPr>
            <a:stCxn id="29" idx="2"/>
          </p:cNvCxnSpPr>
          <p:nvPr/>
        </p:nvCxnSpPr>
        <p:spPr>
          <a:xfrm>
            <a:off x="7948065" y="2082091"/>
            <a:ext cx="0" cy="1304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93877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p:bldP spid="24" grpId="0"/>
      <p:bldP spid="26"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a:ea typeface="+mn-ea"/>
                <a:cs typeface="+mn-cs"/>
              </a:rPr>
              <a:t>Pagina </a:t>
            </a:r>
            <a:fld id="{5AA51E57-5550-4F41-8336-E81354B3B2AB}"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3rd partner meeting, Kamp (D) - 28 June 2019</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normAutofit/>
          </a:bodyPr>
          <a:lstStyle/>
          <a:p>
            <a:r>
              <a:rPr lang="nl-NL" dirty="0" err="1"/>
              <a:t>Working</a:t>
            </a:r>
            <a:r>
              <a:rPr lang="nl-NL" dirty="0"/>
              <a:t> </a:t>
            </a:r>
            <a:r>
              <a:rPr lang="nl-NL" dirty="0" err="1"/>
              <a:t>with</a:t>
            </a:r>
            <a:r>
              <a:rPr lang="nl-NL" dirty="0"/>
              <a:t> GEST – select best match</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0041" t="33903" r="25251" b="32673"/>
          <a:stretch/>
        </p:blipFill>
        <p:spPr>
          <a:xfrm>
            <a:off x="0" y="5503025"/>
            <a:ext cx="2793077" cy="1354975"/>
          </a:xfrm>
          <a:prstGeom prst="rect">
            <a:avLst/>
          </a:prstGeom>
        </p:spPr>
      </p:pic>
      <p:graphicFrame>
        <p:nvGraphicFramePr>
          <p:cNvPr id="6" name="Content Placeholder 5"/>
          <p:cNvGraphicFramePr>
            <a:graphicFrameLocks noGrp="1"/>
          </p:cNvGraphicFramePr>
          <p:nvPr>
            <p:ph idx="1"/>
            <p:extLst/>
          </p:nvPr>
        </p:nvGraphicFramePr>
        <p:xfrm>
          <a:off x="906087" y="731531"/>
          <a:ext cx="8046720" cy="6126468"/>
        </p:xfrm>
        <a:graphic>
          <a:graphicData uri="http://schemas.openxmlformats.org/drawingml/2006/table">
            <a:tbl>
              <a:tblPr>
                <a:tableStyleId>{5C22544A-7EE6-4342-B048-85BDC9FD1C3A}</a:tableStyleId>
              </a:tblPr>
              <a:tblGrid>
                <a:gridCol w="675250">
                  <a:extLst>
                    <a:ext uri="{9D8B030D-6E8A-4147-A177-3AD203B41FA5}">
                      <a16:colId xmlns:a16="http://schemas.microsoft.com/office/drawing/2014/main" val="2578661124"/>
                    </a:ext>
                  </a:extLst>
                </a:gridCol>
                <a:gridCol w="3131394">
                  <a:extLst>
                    <a:ext uri="{9D8B030D-6E8A-4147-A177-3AD203B41FA5}">
                      <a16:colId xmlns:a16="http://schemas.microsoft.com/office/drawing/2014/main" val="196649360"/>
                    </a:ext>
                  </a:extLst>
                </a:gridCol>
                <a:gridCol w="1468739">
                  <a:extLst>
                    <a:ext uri="{9D8B030D-6E8A-4147-A177-3AD203B41FA5}">
                      <a16:colId xmlns:a16="http://schemas.microsoft.com/office/drawing/2014/main" val="1339046927"/>
                    </a:ext>
                  </a:extLst>
                </a:gridCol>
                <a:gridCol w="675250">
                  <a:extLst>
                    <a:ext uri="{9D8B030D-6E8A-4147-A177-3AD203B41FA5}">
                      <a16:colId xmlns:a16="http://schemas.microsoft.com/office/drawing/2014/main" val="3274843873"/>
                    </a:ext>
                  </a:extLst>
                </a:gridCol>
                <a:gridCol w="675250">
                  <a:extLst>
                    <a:ext uri="{9D8B030D-6E8A-4147-A177-3AD203B41FA5}">
                      <a16:colId xmlns:a16="http://schemas.microsoft.com/office/drawing/2014/main" val="1175471944"/>
                    </a:ext>
                  </a:extLst>
                </a:gridCol>
                <a:gridCol w="1420837">
                  <a:extLst>
                    <a:ext uri="{9D8B030D-6E8A-4147-A177-3AD203B41FA5}">
                      <a16:colId xmlns:a16="http://schemas.microsoft.com/office/drawing/2014/main" val="3786870813"/>
                    </a:ext>
                  </a:extLst>
                </a:gridCol>
              </a:tblGrid>
              <a:tr h="678402">
                <a:tc rowSpan="2">
                  <a:txBody>
                    <a:bodyPr/>
                    <a:lstStyle/>
                    <a:p>
                      <a:pPr algn="ctr" fontAlgn="ctr"/>
                      <a:r>
                        <a:rPr lang="nl-NL" sz="1100" b="1" u="none" strike="noStrike" dirty="0">
                          <a:effectLst/>
                        </a:rPr>
                        <a:t>N°</a:t>
                      </a:r>
                      <a:endParaRPr lang="nl-NL" sz="1100" b="1" i="0" u="none" strike="noStrike" dirty="0">
                        <a:solidFill>
                          <a:srgbClr val="000000"/>
                        </a:solidFill>
                        <a:effectLst/>
                        <a:latin typeface="Calibri" panose="020F0502020204030204" pitchFamily="34" charset="0"/>
                      </a:endParaRPr>
                    </a:p>
                  </a:txBody>
                  <a:tcPr marL="6691" marR="6691" marT="6691" marB="0" anchor="ctr"/>
                </a:tc>
                <a:tc rowSpan="2">
                  <a:txBody>
                    <a:bodyPr/>
                    <a:lstStyle/>
                    <a:p>
                      <a:pPr algn="ctr" fontAlgn="ctr"/>
                      <a:r>
                        <a:rPr lang="nl-NL" sz="1100" b="1" u="none" strike="noStrike" dirty="0">
                          <a:effectLst/>
                        </a:rPr>
                        <a:t>GEST</a:t>
                      </a:r>
                      <a:endParaRPr lang="nl-NL" sz="1100" b="1" i="0" u="none" strike="noStrike" dirty="0">
                        <a:solidFill>
                          <a:srgbClr val="000000"/>
                        </a:solidFill>
                        <a:effectLst/>
                        <a:latin typeface="Calibri" panose="020F0502020204030204" pitchFamily="34" charset="0"/>
                      </a:endParaRPr>
                    </a:p>
                  </a:txBody>
                  <a:tcPr marL="6691" marR="6691" marT="6691" marB="0" anchor="ctr"/>
                </a:tc>
                <a:tc rowSpan="2">
                  <a:txBody>
                    <a:bodyPr/>
                    <a:lstStyle/>
                    <a:p>
                      <a:pPr algn="ctr" fontAlgn="ctr"/>
                      <a:r>
                        <a:rPr lang="nl-NL" sz="1100" b="1" u="none" strike="noStrike" dirty="0">
                          <a:effectLst/>
                        </a:rPr>
                        <a:t>Soil </a:t>
                      </a:r>
                      <a:r>
                        <a:rPr lang="nl-NL" sz="1100" b="1" u="none" strike="noStrike" dirty="0" err="1">
                          <a:effectLst/>
                        </a:rPr>
                        <a:t>Moisture</a:t>
                      </a:r>
                      <a:r>
                        <a:rPr lang="nl-NL" sz="1100" b="1" u="none" strike="noStrike" dirty="0">
                          <a:effectLst/>
                        </a:rPr>
                        <a:t> Classes</a:t>
                      </a:r>
                      <a:endParaRPr lang="nl-NL" sz="1100" b="1"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b="1" u="none" strike="noStrike" dirty="0">
                          <a:effectLst/>
                        </a:rPr>
                        <a:t>CH4 (</a:t>
                      </a:r>
                      <a:r>
                        <a:rPr lang="nl-NL" sz="1100" b="1" u="none" strike="noStrike" dirty="0" err="1">
                          <a:effectLst/>
                        </a:rPr>
                        <a:t>tonnes</a:t>
                      </a:r>
                      <a:r>
                        <a:rPr lang="nl-NL" sz="1100" b="1" u="none" strike="noStrike" dirty="0">
                          <a:effectLst/>
                        </a:rPr>
                        <a:t> CO</a:t>
                      </a:r>
                      <a:r>
                        <a:rPr lang="nl-NL" sz="1100" b="1" u="none" strike="noStrike" baseline="-25000" dirty="0">
                          <a:effectLst/>
                        </a:rPr>
                        <a:t>2</a:t>
                      </a:r>
                      <a:r>
                        <a:rPr lang="nl-NL" sz="1100" b="1" u="none" strike="noStrike" dirty="0">
                          <a:effectLst/>
                        </a:rPr>
                        <a:t>-eq/ha/</a:t>
                      </a:r>
                      <a:r>
                        <a:rPr lang="nl-NL" sz="1100" b="1" u="none" strike="noStrike" dirty="0" err="1">
                          <a:effectLst/>
                        </a:rPr>
                        <a:t>yr</a:t>
                      </a:r>
                      <a:r>
                        <a:rPr lang="nl-NL" sz="1100" b="1" u="none" strike="noStrike" dirty="0">
                          <a:effectLst/>
                        </a:rPr>
                        <a:t>)</a:t>
                      </a:r>
                      <a:endParaRPr lang="nl-NL" sz="1100" b="1"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b="1" u="none" strike="noStrike" dirty="0">
                          <a:effectLst/>
                        </a:rPr>
                        <a:t>CO2 (</a:t>
                      </a:r>
                      <a:r>
                        <a:rPr lang="nl-NL" sz="1100" b="1" u="none" strike="noStrike" dirty="0" err="1">
                          <a:effectLst/>
                        </a:rPr>
                        <a:t>tonnes</a:t>
                      </a:r>
                      <a:r>
                        <a:rPr lang="nl-NL" sz="1100" b="1" u="none" strike="noStrike" dirty="0">
                          <a:effectLst/>
                        </a:rPr>
                        <a:t>/ha/</a:t>
                      </a:r>
                      <a:r>
                        <a:rPr lang="nl-NL" sz="1100" b="1" u="none" strike="noStrike" dirty="0" err="1">
                          <a:effectLst/>
                        </a:rPr>
                        <a:t>yr</a:t>
                      </a:r>
                      <a:r>
                        <a:rPr lang="nl-NL" sz="1100" b="1" u="none" strike="noStrike" dirty="0">
                          <a:effectLst/>
                        </a:rPr>
                        <a:t>)</a:t>
                      </a:r>
                      <a:endParaRPr lang="nl-NL" sz="1100" b="1"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b="1" u="none" strike="noStrike" dirty="0">
                          <a:effectLst/>
                        </a:rPr>
                        <a:t>Total C-flux (</a:t>
                      </a:r>
                      <a:r>
                        <a:rPr lang="nl-NL" sz="1100" b="1" u="none" strike="noStrike" dirty="0" err="1">
                          <a:effectLst/>
                        </a:rPr>
                        <a:t>tonnes</a:t>
                      </a:r>
                      <a:r>
                        <a:rPr lang="nl-NL" sz="1100" b="1" u="none" strike="noStrike" dirty="0">
                          <a:effectLst/>
                        </a:rPr>
                        <a:t> CO2-eq/ha/</a:t>
                      </a:r>
                      <a:r>
                        <a:rPr lang="nl-NL" sz="1100" b="1" u="none" strike="noStrike" dirty="0" err="1">
                          <a:effectLst/>
                        </a:rPr>
                        <a:t>yr</a:t>
                      </a:r>
                      <a:r>
                        <a:rPr lang="nl-NL" sz="1100" b="1" u="none" strike="noStrike" dirty="0">
                          <a:effectLst/>
                        </a:rPr>
                        <a:t>)</a:t>
                      </a:r>
                      <a:endParaRPr lang="nl-NL" sz="1100" b="1" i="0" u="none" strike="noStrike" dirty="0">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300764067"/>
                  </a:ext>
                </a:extLst>
              </a:tr>
              <a:tr h="219177">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gn="ctr" fontAlgn="ctr"/>
                      <a:r>
                        <a:rPr lang="nl-NL" sz="1100" b="1" u="none" strike="noStrike">
                          <a:effectLst/>
                        </a:rPr>
                        <a:t>GWP</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b="1" u="none" strike="noStrike">
                          <a:effectLst/>
                        </a:rPr>
                        <a:t>GWP</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b="1" u="none" strike="noStrike" dirty="0">
                          <a:effectLst/>
                        </a:rPr>
                        <a:t>GWP</a:t>
                      </a:r>
                      <a:endParaRPr lang="nl-NL" sz="1100" b="1" i="0" u="none" strike="noStrike" dirty="0">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514033057"/>
                  </a:ext>
                </a:extLst>
              </a:tr>
              <a:tr h="208738">
                <a:tc>
                  <a:txBody>
                    <a:bodyPr/>
                    <a:lstStyle/>
                    <a:p>
                      <a:pPr algn="l"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i="1" u="none" strike="noStrike" dirty="0">
                          <a:effectLst/>
                        </a:rPr>
                        <a:t>Grassland</a:t>
                      </a:r>
                      <a:endParaRPr lang="nl-NL" sz="1100" b="1" i="1" u="none" strike="noStrike" dirty="0">
                        <a:solidFill>
                          <a:srgbClr val="000000"/>
                        </a:solidFill>
                        <a:effectLst/>
                        <a:latin typeface="Calibri" panose="020F0502020204030204" pitchFamily="34" charset="0"/>
                      </a:endParaRPr>
                    </a:p>
                  </a:txBody>
                  <a:tcPr marL="6691" marR="6691" marT="6691" marB="0" anchor="ctr"/>
                </a:tc>
                <a:tc>
                  <a:txBody>
                    <a:bodyPr/>
                    <a:lstStyle/>
                    <a:p>
                      <a:pPr algn="l"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198401790"/>
                  </a:ext>
                </a:extLst>
              </a:tr>
              <a:tr h="208738">
                <a:tc>
                  <a:txBody>
                    <a:bodyPr/>
                    <a:lstStyle/>
                    <a:p>
                      <a:pPr algn="ctr" fontAlgn="ctr"/>
                      <a:r>
                        <a:rPr lang="nl-NL" sz="1100" u="none" strike="noStrike">
                          <a:effectLst/>
                        </a:rPr>
                        <a:t>G3</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Moist to very moist grassland</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4+/3+</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0.03</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13.46</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13.5</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413221003"/>
                  </a:ext>
                </a:extLst>
              </a:tr>
              <a:tr h="208738">
                <a:tc>
                  <a:txBody>
                    <a:bodyPr/>
                    <a:lstStyle/>
                    <a:p>
                      <a:pPr algn="ctr" fontAlgn="ctr"/>
                      <a:r>
                        <a:rPr lang="nl-NL" sz="1100" u="none" strike="noStrike">
                          <a:effectLst/>
                        </a:rPr>
                        <a:t>G3f</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Periodically flooded grasslands</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4~, 3~</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-0.05</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13.46</a:t>
                      </a:r>
                      <a:endParaRPr lang="nl-NL" sz="1100" b="0" i="1"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13</a:t>
                      </a:r>
                      <a:endParaRPr lang="nl-NL" sz="1100" b="1" i="1"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1874040450"/>
                  </a:ext>
                </a:extLst>
              </a:tr>
              <a:tr h="208738">
                <a:tc>
                  <a:txBody>
                    <a:bodyPr/>
                    <a:lstStyle/>
                    <a:p>
                      <a:pPr algn="ctr" fontAlgn="ctr"/>
                      <a:r>
                        <a:rPr lang="nl-NL" sz="1100" u="none" strike="noStrike">
                          <a:effectLst/>
                        </a:rPr>
                        <a:t>G3s</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Moist to very moist grassland with shunt  species</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4+/3+, 3~, (3+, 3+/2+)</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0.75</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13.46</a:t>
                      </a:r>
                      <a:endParaRPr lang="nl-NL" sz="1100" b="0" i="1"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14</a:t>
                      </a:r>
                      <a:endParaRPr lang="nl-NL" sz="1100" b="1" i="1"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1214984940"/>
                  </a:ext>
                </a:extLst>
              </a:tr>
              <a:tr h="208738">
                <a:tc>
                  <a:txBody>
                    <a:bodyPr/>
                    <a:lstStyle/>
                    <a:p>
                      <a:pPr algn="ctr" fontAlgn="ctr"/>
                      <a:r>
                        <a:rPr lang="nl-NL" sz="1100" u="none" strike="noStrike">
                          <a:effectLst/>
                        </a:rPr>
                        <a:t>G3m</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Moist to very moist acidic Molinia meadows</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4+/3+</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4.85</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6.45</a:t>
                      </a:r>
                      <a:endParaRPr lang="nl-NL" sz="1100" b="0" i="1"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11.5</a:t>
                      </a:r>
                      <a:endParaRPr lang="nl-NL" sz="1100" b="1" i="1"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895106106"/>
                  </a:ext>
                </a:extLst>
              </a:tr>
              <a:tr h="208738">
                <a:tc>
                  <a:txBody>
                    <a:bodyPr/>
                    <a:lstStyle/>
                    <a:p>
                      <a:pPr algn="ctr" fontAlgn="ctr"/>
                      <a:r>
                        <a:rPr lang="nl-NL" sz="1100" u="none" strike="noStrike">
                          <a:effectLst/>
                        </a:rPr>
                        <a:t>G4</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Very moist grassland</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b="1" u="none" strike="noStrike" dirty="0">
                          <a:effectLst/>
                        </a:rPr>
                        <a:t>4+</a:t>
                      </a:r>
                      <a:r>
                        <a:rPr lang="nl-NL" sz="1100" u="none" strike="noStrike" dirty="0">
                          <a:effectLst/>
                        </a:rPr>
                        <a:t>, 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0.39</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6.45</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7</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945913487"/>
                  </a:ext>
                </a:extLst>
              </a:tr>
              <a:tr h="208738">
                <a:tc>
                  <a:txBody>
                    <a:bodyPr/>
                    <a:lstStyle/>
                    <a:p>
                      <a:pPr algn="ctr" fontAlgn="ctr"/>
                      <a:r>
                        <a:rPr lang="nl-NL" sz="1100" u="none" strike="noStrike">
                          <a:effectLst/>
                        </a:rPr>
                        <a:t>G4s</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Very moist grassland with shunt species </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b="1" u="none" strike="noStrike" dirty="0">
                          <a:effectLst/>
                        </a:rPr>
                        <a:t>4+</a:t>
                      </a:r>
                      <a:endParaRPr lang="nl-NL" sz="1100" b="1"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2.1</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6.45</a:t>
                      </a:r>
                      <a:endParaRPr lang="nl-NL" sz="1100" b="0" i="1"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8.5</a:t>
                      </a:r>
                      <a:endParaRPr lang="nl-NL" sz="1100" b="1" i="1"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019996889"/>
                  </a:ext>
                </a:extLst>
              </a:tr>
              <a:tr h="208738">
                <a:tc>
                  <a:txBody>
                    <a:bodyPr/>
                    <a:lstStyle/>
                    <a:p>
                      <a:pPr algn="ctr" fontAlgn="ctr"/>
                      <a:r>
                        <a:rPr lang="nl-NL" sz="1100" u="none" strike="noStrike">
                          <a:effectLst/>
                        </a:rPr>
                        <a:t>G5</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Wet grassland</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0.05</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-3.89</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-4</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013354772"/>
                  </a:ext>
                </a:extLst>
              </a:tr>
              <a:tr h="219177">
                <a:tc>
                  <a:txBody>
                    <a:bodyPr/>
                    <a:lstStyle/>
                    <a:p>
                      <a:pPr algn="ctr" fontAlgn="ctr"/>
                      <a:r>
                        <a:rPr lang="nl-NL" sz="1100" u="none" strike="noStrike">
                          <a:effectLst/>
                        </a:rPr>
                        <a:t>G5s</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Wet grassland with shunt species</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 5+/4+, (4~)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2.93</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-3.89</a:t>
                      </a:r>
                      <a:endParaRPr lang="nl-NL" sz="1100" b="0" i="1"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a:t>
                      </a:r>
                      <a:endParaRPr lang="nl-NL" sz="1100" b="1" i="1"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708688197"/>
                  </a:ext>
                </a:extLst>
              </a:tr>
              <a:tr h="208738">
                <a:tc>
                  <a:txBody>
                    <a:bodyPr/>
                    <a:lstStyle/>
                    <a:p>
                      <a:pPr algn="l"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i="1" u="none" strike="noStrike" dirty="0" err="1">
                          <a:effectLst/>
                        </a:rPr>
                        <a:t>Unmanaged</a:t>
                      </a:r>
                      <a:endParaRPr lang="nl-NL" sz="1100" b="1" i="1" u="none" strike="noStrike" dirty="0">
                        <a:solidFill>
                          <a:srgbClr val="000000"/>
                        </a:solidFill>
                        <a:effectLst/>
                        <a:latin typeface="Calibri" panose="020F0502020204030204" pitchFamily="34" charset="0"/>
                      </a:endParaRPr>
                    </a:p>
                  </a:txBody>
                  <a:tcPr marL="6691" marR="6691" marT="6691" marB="0" anchor="ctr"/>
                </a:tc>
                <a:tc>
                  <a:txBody>
                    <a:bodyPr/>
                    <a:lstStyle/>
                    <a:p>
                      <a:pPr algn="l" fontAlgn="ctr"/>
                      <a:endParaRPr lang="nl-NL" sz="12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541763836"/>
                  </a:ext>
                </a:extLst>
              </a:tr>
              <a:tr h="208738">
                <a:tc>
                  <a:txBody>
                    <a:bodyPr/>
                    <a:lstStyle/>
                    <a:p>
                      <a:pPr algn="ctr" fontAlgn="ctr"/>
                      <a:r>
                        <a:rPr lang="nl-NL" sz="1100" u="none" strike="noStrike">
                          <a:effectLst/>
                        </a:rPr>
                        <a:t>U6</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Very moist bog heath</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(5+/4+), </a:t>
                      </a:r>
                      <a:r>
                        <a:rPr lang="nl-NL" sz="1100" b="1" u="none" strike="noStrike" dirty="0">
                          <a:effectLst/>
                        </a:rPr>
                        <a:t>4+</a:t>
                      </a:r>
                      <a:endParaRPr lang="nl-NL" sz="1100" b="1"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0.92</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4.67</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5.5</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991286636"/>
                  </a:ext>
                </a:extLst>
              </a:tr>
              <a:tr h="208738">
                <a:tc>
                  <a:txBody>
                    <a:bodyPr/>
                    <a:lstStyle/>
                    <a:p>
                      <a:pPr algn="ctr" fontAlgn="ctr"/>
                      <a:r>
                        <a:rPr lang="nl-NL" sz="1100" u="none" strike="noStrike">
                          <a:effectLst/>
                        </a:rPr>
                        <a:t>U7</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Very moist forbs and sedges</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(5+/4+), </a:t>
                      </a:r>
                      <a:r>
                        <a:rPr lang="nl-NL" sz="1100" b="1" u="none" strike="noStrike" dirty="0">
                          <a:effectLst/>
                        </a:rPr>
                        <a:t>4+</a:t>
                      </a:r>
                      <a:r>
                        <a:rPr lang="nl-NL" sz="1100" u="none" strike="noStrike" dirty="0">
                          <a:effectLst/>
                        </a:rPr>
                        <a:t>, (4+/3+)</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0.25</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12.56</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13</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563086555"/>
                  </a:ext>
                </a:extLst>
              </a:tr>
              <a:tr h="208738">
                <a:tc>
                  <a:txBody>
                    <a:bodyPr/>
                    <a:lstStyle/>
                    <a:p>
                      <a:pPr algn="ctr" fontAlgn="ctr"/>
                      <a:r>
                        <a:rPr lang="nl-NL" sz="1100" u="none" strike="noStrike">
                          <a:effectLst/>
                        </a:rPr>
                        <a:t>U8</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Very moist Sphagnum lawn</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(5+/4+), </a:t>
                      </a:r>
                      <a:r>
                        <a:rPr lang="nl-NL" sz="1100" b="1" u="none" strike="noStrike" dirty="0">
                          <a:effectLst/>
                        </a:rPr>
                        <a:t>4+</a:t>
                      </a:r>
                      <a:endParaRPr lang="nl-NL" sz="1100" b="1"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1.5</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-4.3</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-3</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82225460"/>
                  </a:ext>
                </a:extLst>
              </a:tr>
              <a:tr h="208738">
                <a:tc>
                  <a:txBody>
                    <a:bodyPr/>
                    <a:lstStyle/>
                    <a:p>
                      <a:pPr algn="ctr" fontAlgn="ctr"/>
                      <a:r>
                        <a:rPr lang="nl-NL" sz="1100" u="none" strike="noStrike">
                          <a:effectLst/>
                        </a:rPr>
                        <a:t>U9</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Very moist tall sedges</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(5+/4+), 4~, </a:t>
                      </a:r>
                      <a:r>
                        <a:rPr lang="nl-NL" sz="1100" b="1" u="none" strike="noStrike" dirty="0">
                          <a:effectLst/>
                        </a:rPr>
                        <a:t>4+</a:t>
                      </a:r>
                      <a:r>
                        <a:rPr lang="nl-NL" sz="1100" u="none" strike="noStrike" dirty="0">
                          <a:effectLst/>
                        </a:rPr>
                        <a:t>, (4+/3+)</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1.6</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10.72</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12.5</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457783369"/>
                  </a:ext>
                </a:extLst>
              </a:tr>
              <a:tr h="208738">
                <a:tc>
                  <a:txBody>
                    <a:bodyPr/>
                    <a:lstStyle/>
                    <a:p>
                      <a:pPr algn="ctr" fontAlgn="ctr"/>
                      <a:r>
                        <a:rPr lang="nl-NL" sz="1100" u="none" strike="noStrike">
                          <a:effectLst/>
                        </a:rPr>
                        <a:t>U10</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Wet bare peat</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0.22</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1.34</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1.5</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1972733536"/>
                  </a:ext>
                </a:extLst>
              </a:tr>
              <a:tr h="208738">
                <a:tc>
                  <a:txBody>
                    <a:bodyPr/>
                    <a:lstStyle/>
                    <a:p>
                      <a:pPr algn="ctr" fontAlgn="ctr"/>
                      <a:r>
                        <a:rPr lang="nl-NL" sz="1100" u="none" strike="noStrike">
                          <a:effectLst/>
                        </a:rPr>
                        <a:t>U12</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Wet small sedges with mosses</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 (4+)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4.72</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-1.99</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2.5</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256308534"/>
                  </a:ext>
                </a:extLst>
              </a:tr>
              <a:tr h="208738">
                <a:tc>
                  <a:txBody>
                    <a:bodyPr/>
                    <a:lstStyle/>
                    <a:p>
                      <a:pPr algn="ctr" fontAlgn="ctr"/>
                      <a:r>
                        <a:rPr lang="nl-NL" sz="1100" u="none" strike="noStrike">
                          <a:effectLst/>
                        </a:rPr>
                        <a:t>U13</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Wet sphagnum lawn</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 (5+/4+)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5.25</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-3.02</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dirty="0">
                          <a:effectLst/>
                        </a:rPr>
                        <a:t>2</a:t>
                      </a:r>
                      <a:endParaRPr lang="nl-NL" sz="1100" b="1" i="0" u="none" strike="noStrike" dirty="0">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1426217798"/>
                  </a:ext>
                </a:extLst>
              </a:tr>
              <a:tr h="208738">
                <a:tc>
                  <a:txBody>
                    <a:bodyPr/>
                    <a:lstStyle/>
                    <a:p>
                      <a:pPr algn="ctr" fontAlgn="ctr"/>
                      <a:r>
                        <a:rPr lang="nl-NL" sz="1100" u="none" strike="noStrike">
                          <a:effectLst/>
                        </a:rPr>
                        <a:t>U14</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Wet tall reeds</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 5+, (5+/4+)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6.47</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0.21</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6.5</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3207081213"/>
                  </a:ext>
                </a:extLst>
              </a:tr>
              <a:tr h="208738">
                <a:tc>
                  <a:txBody>
                    <a:bodyPr/>
                    <a:lstStyle/>
                    <a:p>
                      <a:pPr algn="ctr" fontAlgn="ctr"/>
                      <a:r>
                        <a:rPr lang="nl-NL" sz="1100" u="none" strike="noStrike">
                          <a:effectLst/>
                        </a:rPr>
                        <a:t>U15</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Wet tall sedges</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 5+, (5+/4+)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9.49</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1.03</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10.5</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1268927331"/>
                  </a:ext>
                </a:extLst>
              </a:tr>
              <a:tr h="208738">
                <a:tc>
                  <a:txBody>
                    <a:bodyPr/>
                    <a:lstStyle/>
                    <a:p>
                      <a:pPr algn="ctr" fontAlgn="ctr"/>
                      <a:r>
                        <a:rPr lang="nl-NL" sz="1100" u="none" strike="noStrike">
                          <a:effectLst/>
                        </a:rPr>
                        <a:t>U16</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Wet bog heath</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6+/5+, 5+, (5+/4+)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17.8</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-0.01</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18</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2538823732"/>
                  </a:ext>
                </a:extLst>
              </a:tr>
              <a:tr h="208738">
                <a:tc>
                  <a:txBody>
                    <a:bodyPr/>
                    <a:lstStyle/>
                    <a:p>
                      <a:pPr algn="l"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i="1" u="none" strike="noStrike" dirty="0">
                          <a:effectLst/>
                        </a:rPr>
                        <a:t>Special </a:t>
                      </a:r>
                      <a:r>
                        <a:rPr lang="nl-NL" sz="1100" i="1" u="none" strike="noStrike" dirty="0" err="1">
                          <a:effectLst/>
                        </a:rPr>
                        <a:t>GESTs</a:t>
                      </a:r>
                      <a:endParaRPr lang="nl-NL" sz="1100" b="1" i="1" u="none" strike="noStrike" dirty="0">
                        <a:solidFill>
                          <a:srgbClr val="000000"/>
                        </a:solidFill>
                        <a:effectLst/>
                        <a:latin typeface="Calibri" panose="020F0502020204030204" pitchFamily="34" charset="0"/>
                      </a:endParaRPr>
                    </a:p>
                  </a:txBody>
                  <a:tcPr marL="6691" marR="6691" marT="6691" marB="0" anchor="ctr"/>
                </a:tc>
                <a:tc>
                  <a:txBody>
                    <a:bodyPr/>
                    <a:lstStyle/>
                    <a:p>
                      <a:pPr algn="l" fontAlgn="ctr"/>
                      <a:endParaRPr lang="nl-NL" sz="12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endParaRPr lang="nl-NL" sz="1200" b="0"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891085588"/>
                  </a:ext>
                </a:extLst>
              </a:tr>
              <a:tr h="208738">
                <a:tc>
                  <a:txBody>
                    <a:bodyPr/>
                    <a:lstStyle/>
                    <a:p>
                      <a:pPr algn="ctr" fontAlgn="ctr"/>
                      <a:r>
                        <a:rPr lang="nl-NL" sz="1100" u="none" strike="noStrike">
                          <a:effectLst/>
                        </a:rPr>
                        <a:t>S4</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Grassland (2+/3+) flooded in summer (wet year) </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 5+/4+, (4+)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26.02</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-0.13</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26</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4073717217"/>
                  </a:ext>
                </a:extLst>
              </a:tr>
              <a:tr h="208738">
                <a:tc>
                  <a:txBody>
                    <a:bodyPr/>
                    <a:lstStyle/>
                    <a:p>
                      <a:pPr algn="ctr" fontAlgn="ctr"/>
                      <a:r>
                        <a:rPr lang="nl-NL" sz="1100" u="none" strike="noStrike">
                          <a:effectLst/>
                        </a:rPr>
                        <a:t>S5</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a:effectLst/>
                        </a:rPr>
                        <a:t>Simulated harvest (Paludiculture)</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 5+/4+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3.08</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11.46</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14.5</a:t>
                      </a:r>
                      <a:endParaRPr lang="nl-NL" sz="1100" b="1" i="0"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224133344"/>
                  </a:ext>
                </a:extLst>
              </a:tr>
              <a:tr h="208738">
                <a:tc>
                  <a:txBody>
                    <a:bodyPr/>
                    <a:lstStyle/>
                    <a:p>
                      <a:pPr algn="ctr" fontAlgn="ctr"/>
                      <a:r>
                        <a:rPr lang="nl-NL" sz="1100" u="none" strike="noStrike">
                          <a:effectLst/>
                        </a:rPr>
                        <a:t>S6</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a:effectLst/>
                        </a:rPr>
                        <a:t>Wet tall reeds (dry year)</a:t>
                      </a:r>
                      <a:endParaRPr lang="en-US"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(5+/4+), 4~,</a:t>
                      </a:r>
                      <a:r>
                        <a:rPr lang="nl-NL" sz="1100" b="1" u="none" strike="noStrike" dirty="0">
                          <a:effectLst/>
                        </a:rPr>
                        <a:t> 4+</a:t>
                      </a:r>
                      <a:endParaRPr lang="nl-NL" sz="1100" b="1"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0.79</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10.72</a:t>
                      </a:r>
                      <a:endParaRPr lang="nl-NL" sz="1100" b="0" i="1"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11.5</a:t>
                      </a:r>
                      <a:endParaRPr lang="nl-NL" sz="1100" b="1" i="1" u="none" strike="noStrike">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4207790230"/>
                  </a:ext>
                </a:extLst>
              </a:tr>
              <a:tr h="208738">
                <a:tc>
                  <a:txBody>
                    <a:bodyPr/>
                    <a:lstStyle/>
                    <a:p>
                      <a:pPr algn="ctr" fontAlgn="ctr"/>
                      <a:r>
                        <a:rPr lang="nl-NL" sz="1100" u="none" strike="noStrike">
                          <a:effectLst/>
                        </a:rPr>
                        <a:t>S7</a:t>
                      </a:r>
                      <a:endParaRPr lang="nl-NL" sz="1100" b="0" i="0" u="none" strike="noStrike">
                        <a:solidFill>
                          <a:srgbClr val="000000"/>
                        </a:solidFill>
                        <a:effectLst/>
                        <a:latin typeface="Calibri" panose="020F0502020204030204" pitchFamily="34" charset="0"/>
                      </a:endParaRPr>
                    </a:p>
                  </a:txBody>
                  <a:tcPr marL="6691" marR="6691" marT="6691" marB="0" anchor="ctr"/>
                </a:tc>
                <a:tc>
                  <a:txBody>
                    <a:bodyPr/>
                    <a:lstStyle/>
                    <a:p>
                      <a:pPr algn="l" fontAlgn="ctr"/>
                      <a:r>
                        <a:rPr lang="en-US" sz="1100" u="none" strike="noStrike" dirty="0">
                          <a:effectLst/>
                        </a:rPr>
                        <a:t>Sphagnum lawn  at former peat cut areas</a:t>
                      </a:r>
                      <a:endParaRPr lang="en-US" sz="1100" b="0" i="1" u="none" strike="noStrike" dirty="0">
                        <a:solidFill>
                          <a:srgbClr val="000000"/>
                        </a:solidFill>
                        <a:effectLst/>
                        <a:latin typeface="Calibri" panose="020F0502020204030204" pitchFamily="34" charset="0"/>
                      </a:endParaRPr>
                    </a:p>
                  </a:txBody>
                  <a:tcPr marL="6691" marR="6691" marT="6691" marB="0" anchor="ctr"/>
                </a:tc>
                <a:tc>
                  <a:txBody>
                    <a:bodyPr/>
                    <a:lstStyle/>
                    <a:p>
                      <a:pPr algn="l" fontAlgn="ctr"/>
                      <a:r>
                        <a:rPr lang="nl-NL" sz="1100" u="none" strike="noStrike" dirty="0">
                          <a:effectLst/>
                        </a:rPr>
                        <a:t>5+, 5+/4+</a:t>
                      </a:r>
                      <a:endParaRPr lang="nl-NL" sz="1100" b="0" i="0" u="none" strike="noStrike" dirty="0">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37.27</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a:effectLst/>
                        </a:rPr>
                        <a:t>2.83</a:t>
                      </a:r>
                      <a:endParaRPr lang="nl-NL" sz="1100" b="1" i="0" u="none" strike="noStrike">
                        <a:solidFill>
                          <a:srgbClr val="000000"/>
                        </a:solidFill>
                        <a:effectLst/>
                        <a:latin typeface="Calibri" panose="020F0502020204030204" pitchFamily="34" charset="0"/>
                      </a:endParaRPr>
                    </a:p>
                  </a:txBody>
                  <a:tcPr marL="6691" marR="6691" marT="6691" marB="0" anchor="ctr"/>
                </a:tc>
                <a:tc>
                  <a:txBody>
                    <a:bodyPr/>
                    <a:lstStyle/>
                    <a:p>
                      <a:pPr algn="ctr" fontAlgn="ctr"/>
                      <a:r>
                        <a:rPr lang="nl-NL" sz="1100" u="none" strike="noStrike" dirty="0">
                          <a:effectLst/>
                        </a:rPr>
                        <a:t>40</a:t>
                      </a:r>
                      <a:endParaRPr lang="nl-NL" sz="1100" b="1" i="0" u="none" strike="noStrike" dirty="0">
                        <a:solidFill>
                          <a:srgbClr val="000000"/>
                        </a:solidFill>
                        <a:effectLst/>
                        <a:latin typeface="Calibri" panose="020F0502020204030204" pitchFamily="34" charset="0"/>
                      </a:endParaRPr>
                    </a:p>
                  </a:txBody>
                  <a:tcPr marL="6691" marR="6691" marT="6691" marB="0" anchor="ctr"/>
                </a:tc>
                <a:extLst>
                  <a:ext uri="{0D108BD9-81ED-4DB2-BD59-A6C34878D82A}">
                    <a16:rowId xmlns:a16="http://schemas.microsoft.com/office/drawing/2014/main" val="1524170459"/>
                  </a:ext>
                </a:extLst>
              </a:tr>
            </a:tbl>
          </a:graphicData>
        </a:graphic>
      </p:graphicFrame>
      <p:sp>
        <p:nvSpPr>
          <p:cNvPr id="8" name="Rectangle 7"/>
          <p:cNvSpPr/>
          <p:nvPr/>
        </p:nvSpPr>
        <p:spPr>
          <a:xfrm>
            <a:off x="906087" y="2694086"/>
            <a:ext cx="8046720" cy="406562"/>
          </a:xfrm>
          <a:prstGeom prst="rect">
            <a:avLst/>
          </a:prstGeom>
          <a:noFill/>
          <a:ln w="22225"/>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906087" y="6409913"/>
            <a:ext cx="8046720" cy="240626"/>
          </a:xfrm>
          <a:prstGeom prst="rect">
            <a:avLst/>
          </a:prstGeom>
          <a:noFill/>
          <a:ln w="22225"/>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906087" y="3683726"/>
            <a:ext cx="8046720" cy="875209"/>
          </a:xfrm>
          <a:prstGeom prst="rect">
            <a:avLst/>
          </a:prstGeom>
          <a:noFill/>
          <a:ln w="22225"/>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916218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419100" y="1905289"/>
            <a:ext cx="7829550" cy="2769949"/>
          </a:xfrm>
          <a:prstGeom prst="rect">
            <a:avLst/>
          </a:prstGeom>
          <a:noFill/>
          <a:ln>
            <a:noFill/>
          </a:ln>
        </p:spPr>
        <p:txBody>
          <a:bodyPr spcFirstLastPara="1" wrap="square" lIns="91425" tIns="45700" rIns="91425" bIns="45700" anchor="t" anchorCtr="0">
            <a:spAutoFit/>
          </a:bodyPr>
          <a:lstStyle/>
          <a:p>
            <a:pPr marL="342900" indent="-342900">
              <a:spcBef>
                <a:spcPts val="600"/>
              </a:spcBef>
              <a:spcAft>
                <a:spcPts val="600"/>
              </a:spcAft>
              <a:buFont typeface="Arial" panose="020B0604020202020204" pitchFamily="34" charset="0"/>
              <a:buChar char="•"/>
            </a:pPr>
            <a:r>
              <a:rPr lang="en-US" sz="2400" dirty="0">
                <a:solidFill>
                  <a:schemeClr val="dk1"/>
                </a:solidFill>
                <a:latin typeface="+mn-lt"/>
                <a:ea typeface="Open Sans"/>
                <a:cs typeface="Open Sans"/>
                <a:sym typeface="Open Sans"/>
              </a:rPr>
              <a:t>user-friendly interface to </a:t>
            </a:r>
            <a:r>
              <a:rPr lang="nl-NL" sz="2400" dirty="0" err="1">
                <a:solidFill>
                  <a:schemeClr val="dk1"/>
                </a:solidFill>
                <a:latin typeface="+mn-lt"/>
                <a:ea typeface="Open Sans"/>
                <a:cs typeface="Open Sans"/>
                <a:sym typeface="Open Sans"/>
              </a:rPr>
              <a:t>estimates</a:t>
            </a:r>
            <a:r>
              <a:rPr lang="nl-NL" sz="2400" dirty="0">
                <a:solidFill>
                  <a:schemeClr val="dk1"/>
                </a:solidFill>
                <a:latin typeface="+mn-lt"/>
                <a:ea typeface="Open Sans"/>
                <a:cs typeface="Open Sans"/>
                <a:sym typeface="Open Sans"/>
              </a:rPr>
              <a:t> GHG-</a:t>
            </a:r>
            <a:r>
              <a:rPr lang="nl-NL" sz="2400" dirty="0" err="1">
                <a:solidFill>
                  <a:schemeClr val="dk1"/>
                </a:solidFill>
                <a:latin typeface="+mn-lt"/>
                <a:ea typeface="Open Sans"/>
                <a:cs typeface="Open Sans"/>
                <a:sym typeface="Open Sans"/>
              </a:rPr>
              <a:t>reduction</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after</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rewetting</a:t>
            </a:r>
            <a:r>
              <a:rPr lang="nl-NL" sz="2400" dirty="0">
                <a:solidFill>
                  <a:schemeClr val="dk1"/>
                </a:solidFill>
                <a:latin typeface="+mn-lt"/>
                <a:ea typeface="Open Sans"/>
                <a:cs typeface="Open Sans"/>
                <a:sym typeface="Open Sans"/>
              </a:rPr>
              <a:t> of </a:t>
            </a:r>
            <a:r>
              <a:rPr lang="nl-NL" sz="2400" dirty="0" err="1">
                <a:solidFill>
                  <a:schemeClr val="dk1"/>
                </a:solidFill>
                <a:latin typeface="+mn-lt"/>
                <a:ea typeface="Open Sans"/>
                <a:cs typeface="Open Sans"/>
                <a:sym typeface="Open Sans"/>
              </a:rPr>
              <a:t>drained</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peatlands</a:t>
            </a:r>
            <a:endParaRPr lang="nl-NL" sz="2400" dirty="0">
              <a:solidFill>
                <a:schemeClr val="dk1"/>
              </a:solidFill>
              <a:latin typeface="+mn-lt"/>
              <a:ea typeface="Open Sans"/>
              <a:cs typeface="Open Sans"/>
              <a:sym typeface="Open Sans"/>
            </a:endParaRPr>
          </a:p>
          <a:p>
            <a:pPr marL="342900" indent="-342900">
              <a:spcBef>
                <a:spcPts val="600"/>
              </a:spcBef>
              <a:spcAft>
                <a:spcPts val="600"/>
              </a:spcAft>
              <a:buFont typeface="Arial" panose="020B0604020202020204" pitchFamily="34" charset="0"/>
              <a:buChar char="•"/>
            </a:pPr>
            <a:r>
              <a:rPr lang="en-US" sz="2400" dirty="0">
                <a:solidFill>
                  <a:schemeClr val="dk1"/>
                </a:solidFill>
                <a:latin typeface="+mn-lt"/>
                <a:ea typeface="Open Sans"/>
                <a:cs typeface="Open Sans"/>
                <a:sym typeface="Open Sans"/>
              </a:rPr>
              <a:t>Supporting decision making</a:t>
            </a:r>
          </a:p>
          <a:p>
            <a:pPr marL="342900" indent="-342900">
              <a:spcBef>
                <a:spcPts val="600"/>
              </a:spcBef>
              <a:spcAft>
                <a:spcPts val="600"/>
              </a:spcAft>
              <a:buFont typeface="Arial" panose="020B0604020202020204" pitchFamily="34" charset="0"/>
              <a:buChar char="•"/>
            </a:pPr>
            <a:r>
              <a:rPr lang="nl-NL" sz="2400" dirty="0">
                <a:solidFill>
                  <a:schemeClr val="dk1"/>
                </a:solidFill>
                <a:latin typeface="+mn-lt"/>
                <a:ea typeface="Open Sans"/>
                <a:cs typeface="Open Sans"/>
                <a:sym typeface="Open Sans"/>
              </a:rPr>
              <a:t>Basis </a:t>
            </a:r>
            <a:r>
              <a:rPr lang="nl-NL" sz="2400" dirty="0" err="1">
                <a:solidFill>
                  <a:schemeClr val="dk1"/>
                </a:solidFill>
                <a:latin typeface="+mn-lt"/>
                <a:ea typeface="Open Sans"/>
                <a:cs typeface="Open Sans"/>
                <a:sym typeface="Open Sans"/>
              </a:rPr>
              <a:t>for</a:t>
            </a:r>
            <a:r>
              <a:rPr lang="nl-NL" sz="2400" dirty="0">
                <a:solidFill>
                  <a:schemeClr val="dk1"/>
                </a:solidFill>
                <a:latin typeface="+mn-lt"/>
                <a:ea typeface="Open Sans"/>
                <a:cs typeface="Open Sans"/>
                <a:sym typeface="Open Sans"/>
              </a:rPr>
              <a:t> financial </a:t>
            </a:r>
            <a:r>
              <a:rPr lang="nl-NL" sz="2400" dirty="0" err="1">
                <a:solidFill>
                  <a:schemeClr val="dk1"/>
                </a:solidFill>
                <a:latin typeface="+mn-lt"/>
                <a:ea typeface="Open Sans"/>
                <a:cs typeface="Open Sans"/>
                <a:sym typeface="Open Sans"/>
              </a:rPr>
              <a:t>compensation</a:t>
            </a:r>
            <a:r>
              <a:rPr lang="nl-NL" sz="2400" dirty="0">
                <a:solidFill>
                  <a:schemeClr val="dk1"/>
                </a:solidFill>
                <a:latin typeface="+mn-lt"/>
                <a:ea typeface="Open Sans"/>
                <a:cs typeface="Open Sans"/>
                <a:sym typeface="Open Sans"/>
              </a:rPr>
              <a:t> of </a:t>
            </a:r>
            <a:r>
              <a:rPr lang="nl-NL" sz="2400" dirty="0" err="1">
                <a:solidFill>
                  <a:schemeClr val="dk1"/>
                </a:solidFill>
                <a:latin typeface="+mn-lt"/>
                <a:ea typeface="Open Sans"/>
                <a:cs typeface="Open Sans"/>
                <a:sym typeface="Open Sans"/>
              </a:rPr>
              <a:t>rewetting</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based</a:t>
            </a:r>
            <a:r>
              <a:rPr lang="nl-NL" sz="2400" dirty="0">
                <a:solidFill>
                  <a:schemeClr val="dk1"/>
                </a:solidFill>
                <a:latin typeface="+mn-lt"/>
                <a:ea typeface="Open Sans"/>
                <a:cs typeface="Open Sans"/>
                <a:sym typeface="Open Sans"/>
              </a:rPr>
              <a:t> on GHG </a:t>
            </a:r>
            <a:r>
              <a:rPr lang="nl-NL" sz="2400" dirty="0" err="1">
                <a:solidFill>
                  <a:schemeClr val="dk1"/>
                </a:solidFill>
                <a:latin typeface="+mn-lt"/>
                <a:ea typeface="Open Sans"/>
                <a:cs typeface="Open Sans"/>
                <a:sym typeface="Open Sans"/>
              </a:rPr>
              <a:t>emission</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reduction</a:t>
            </a:r>
            <a:endParaRPr lang="nl-NL" sz="2400" dirty="0">
              <a:solidFill>
                <a:schemeClr val="dk1"/>
              </a:solidFill>
              <a:latin typeface="+mn-lt"/>
              <a:ea typeface="Open Sans"/>
              <a:cs typeface="Open Sans"/>
              <a:sym typeface="Open Sans"/>
            </a:endParaRPr>
          </a:p>
          <a:p>
            <a:pPr marL="0" marR="0" lvl="0" indent="0" algn="l" rtl="0">
              <a:spcBef>
                <a:spcPts val="600"/>
              </a:spcBef>
              <a:spcAft>
                <a:spcPts val="600"/>
              </a:spcAft>
              <a:buNone/>
            </a:pPr>
            <a:endParaRPr dirty="0">
              <a:latin typeface="+mn-lt"/>
            </a:endParaRPr>
          </a:p>
        </p:txBody>
      </p:sp>
      <p:sp>
        <p:nvSpPr>
          <p:cNvPr id="2" name="TextBox 1"/>
          <p:cNvSpPr txBox="1"/>
          <p:nvPr/>
        </p:nvSpPr>
        <p:spPr>
          <a:xfrm>
            <a:off x="495300" y="666750"/>
            <a:ext cx="4533900" cy="584775"/>
          </a:xfrm>
          <a:prstGeom prst="rect">
            <a:avLst/>
          </a:prstGeom>
          <a:noFill/>
        </p:spPr>
        <p:txBody>
          <a:bodyPr wrap="square" rtlCol="0">
            <a:spAutoFit/>
          </a:bodyPr>
          <a:lstStyle/>
          <a:p>
            <a:r>
              <a:rPr lang="nl-NL" sz="3200" b="1" dirty="0">
                <a:solidFill>
                  <a:schemeClr val="dk1"/>
                </a:solidFill>
                <a:latin typeface="Open Sans"/>
                <a:ea typeface="Open Sans"/>
                <a:cs typeface="Open Sans"/>
                <a:sym typeface="Open Sans"/>
              </a:rPr>
              <a:t>SET:</a:t>
            </a:r>
            <a:endParaRPr lang="nl-NL" sz="3200" dirty="0"/>
          </a:p>
        </p:txBody>
      </p:sp>
      <p:pic>
        <p:nvPicPr>
          <p:cNvPr id="4" name="Picture 3"/>
          <p:cNvPicPr>
            <a:picLocks noChangeAspect="1"/>
          </p:cNvPicPr>
          <p:nvPr/>
        </p:nvPicPr>
        <p:blipFill>
          <a:blip r:embed="rId3"/>
          <a:stretch>
            <a:fillRect/>
          </a:stretch>
        </p:blipFill>
        <p:spPr>
          <a:xfrm>
            <a:off x="6115050" y="3799948"/>
            <a:ext cx="2933700" cy="27440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591291" y="1562389"/>
            <a:ext cx="6076209" cy="42164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dirty="0">
                <a:solidFill>
                  <a:srgbClr val="00B050"/>
                </a:solidFill>
                <a:latin typeface="+mn-lt"/>
                <a:ea typeface="Open Sans"/>
                <a:cs typeface="Open Sans"/>
                <a:sym typeface="Open Sans"/>
              </a:rPr>
              <a:t>SET </a:t>
            </a:r>
            <a:r>
              <a:rPr lang="nl-NL" sz="2400" b="1" dirty="0" err="1">
                <a:solidFill>
                  <a:srgbClr val="00B050"/>
                </a:solidFill>
                <a:latin typeface="+mn-lt"/>
                <a:ea typeface="Open Sans"/>
                <a:cs typeface="Open Sans"/>
                <a:sym typeface="Open Sans"/>
              </a:rPr>
              <a:t>estimates</a:t>
            </a:r>
            <a:r>
              <a:rPr lang="nl-NL" sz="2400" b="1" dirty="0">
                <a:solidFill>
                  <a:srgbClr val="00B050"/>
                </a:solidFill>
                <a:latin typeface="+mn-lt"/>
                <a:ea typeface="Open Sans"/>
                <a:cs typeface="Open Sans"/>
                <a:sym typeface="Open Sans"/>
              </a:rPr>
              <a:t> </a:t>
            </a:r>
          </a:p>
          <a:p>
            <a:pPr marL="342900" marR="0" lvl="0" indent="-342900" algn="l" rtl="0">
              <a:lnSpc>
                <a:spcPct val="150000"/>
              </a:lnSpc>
              <a:spcBef>
                <a:spcPts val="0"/>
              </a:spcBef>
              <a:spcAft>
                <a:spcPts val="0"/>
              </a:spcAft>
              <a:buFont typeface="Arial" panose="020B0604020202020204" pitchFamily="34" charset="0"/>
              <a:buChar char="•"/>
            </a:pPr>
            <a:r>
              <a:rPr lang="nl-NL" sz="2400" dirty="0" err="1">
                <a:solidFill>
                  <a:schemeClr val="dk1"/>
                </a:solidFill>
                <a:latin typeface="+mn-lt"/>
                <a:ea typeface="Open Sans"/>
                <a:cs typeface="Open Sans"/>
                <a:sym typeface="Open Sans"/>
              </a:rPr>
              <a:t>Emisson</a:t>
            </a:r>
            <a:r>
              <a:rPr lang="nl-NL" sz="2400" dirty="0">
                <a:solidFill>
                  <a:schemeClr val="dk1"/>
                </a:solidFill>
                <a:latin typeface="+mn-lt"/>
                <a:ea typeface="Open Sans"/>
                <a:cs typeface="Open Sans"/>
                <a:sym typeface="Open Sans"/>
              </a:rPr>
              <a:t> in a baseline scenario</a:t>
            </a:r>
          </a:p>
          <a:p>
            <a:pPr marL="342900" marR="0" lvl="0" indent="-342900" algn="l" rtl="0">
              <a:lnSpc>
                <a:spcPct val="150000"/>
              </a:lnSpc>
              <a:spcBef>
                <a:spcPts val="0"/>
              </a:spcBef>
              <a:spcAft>
                <a:spcPts val="0"/>
              </a:spcAft>
              <a:buFont typeface="Arial" panose="020B0604020202020204" pitchFamily="34" charset="0"/>
              <a:buChar char="•"/>
            </a:pPr>
            <a:r>
              <a:rPr lang="nl-NL" sz="2400" dirty="0" err="1">
                <a:solidFill>
                  <a:schemeClr val="dk1"/>
                </a:solidFill>
                <a:latin typeface="+mn-lt"/>
                <a:ea typeface="Open Sans"/>
                <a:cs typeface="Open Sans"/>
                <a:sym typeface="Open Sans"/>
              </a:rPr>
              <a:t>Emission</a:t>
            </a:r>
            <a:r>
              <a:rPr lang="nl-NL" sz="2400" dirty="0">
                <a:solidFill>
                  <a:schemeClr val="dk1"/>
                </a:solidFill>
                <a:latin typeface="+mn-lt"/>
                <a:ea typeface="Open Sans"/>
                <a:cs typeface="Open Sans"/>
                <a:sym typeface="Open Sans"/>
              </a:rPr>
              <a:t> in a post-</a:t>
            </a:r>
            <a:r>
              <a:rPr lang="nl-NL" sz="2400" dirty="0" err="1">
                <a:solidFill>
                  <a:schemeClr val="dk1"/>
                </a:solidFill>
                <a:latin typeface="+mn-lt"/>
                <a:ea typeface="Open Sans"/>
                <a:cs typeface="Open Sans"/>
                <a:sym typeface="Open Sans"/>
              </a:rPr>
              <a:t>rewetting</a:t>
            </a:r>
            <a:r>
              <a:rPr lang="nl-NL" sz="2400" dirty="0">
                <a:solidFill>
                  <a:schemeClr val="dk1"/>
                </a:solidFill>
                <a:latin typeface="+mn-lt"/>
                <a:ea typeface="Open Sans"/>
                <a:cs typeface="Open Sans"/>
                <a:sym typeface="Open Sans"/>
              </a:rPr>
              <a:t> scenario</a:t>
            </a:r>
          </a:p>
          <a:p>
            <a:pPr marL="342900" marR="0" lvl="0" indent="-342900" algn="l" rtl="0">
              <a:spcBef>
                <a:spcPts val="600"/>
              </a:spcBef>
              <a:spcAft>
                <a:spcPts val="600"/>
              </a:spcAft>
              <a:buFont typeface="Arial" panose="020B0604020202020204" pitchFamily="34" charset="0"/>
              <a:buChar char="•"/>
            </a:pPr>
            <a:r>
              <a:rPr lang="nl-NL" sz="2400" dirty="0" err="1">
                <a:solidFill>
                  <a:schemeClr val="dk1"/>
                </a:solidFill>
                <a:latin typeface="+mn-lt"/>
                <a:ea typeface="Open Sans"/>
                <a:cs typeface="Open Sans"/>
                <a:sym typeface="Open Sans"/>
              </a:rPr>
              <a:t>Difference</a:t>
            </a:r>
            <a:r>
              <a:rPr lang="nl-NL" sz="2400" dirty="0">
                <a:solidFill>
                  <a:schemeClr val="dk1"/>
                </a:solidFill>
                <a:latin typeface="+mn-lt"/>
                <a:ea typeface="Open Sans"/>
                <a:cs typeface="Open Sans"/>
                <a:sym typeface="Open Sans"/>
              </a:rPr>
              <a:t> in </a:t>
            </a:r>
            <a:r>
              <a:rPr lang="nl-NL" sz="2400" dirty="0" err="1">
                <a:solidFill>
                  <a:schemeClr val="dk1"/>
                </a:solidFill>
                <a:latin typeface="+mn-lt"/>
                <a:ea typeface="Open Sans"/>
                <a:cs typeface="Open Sans"/>
                <a:sym typeface="Open Sans"/>
              </a:rPr>
              <a:t>the</a:t>
            </a:r>
            <a:r>
              <a:rPr lang="nl-NL" sz="2400" dirty="0">
                <a:solidFill>
                  <a:schemeClr val="dk1"/>
                </a:solidFill>
                <a:latin typeface="+mn-lt"/>
                <a:ea typeface="Open Sans"/>
                <a:cs typeface="Open Sans"/>
                <a:sym typeface="Open Sans"/>
              </a:rPr>
              <a:t> net GHG-</a:t>
            </a:r>
            <a:r>
              <a:rPr lang="nl-NL" sz="2400" dirty="0" err="1">
                <a:solidFill>
                  <a:schemeClr val="dk1"/>
                </a:solidFill>
                <a:latin typeface="+mn-lt"/>
                <a:ea typeface="Open Sans"/>
                <a:cs typeface="Open Sans"/>
                <a:sym typeface="Open Sans"/>
              </a:rPr>
              <a:t>emission</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between</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the</a:t>
            </a:r>
            <a:r>
              <a:rPr lang="nl-NL" sz="2400" dirty="0">
                <a:solidFill>
                  <a:schemeClr val="dk1"/>
                </a:solidFill>
                <a:latin typeface="+mn-lt"/>
                <a:ea typeface="Open Sans"/>
                <a:cs typeface="Open Sans"/>
                <a:sym typeface="Open Sans"/>
              </a:rPr>
              <a:t> 2 </a:t>
            </a:r>
            <a:r>
              <a:rPr lang="nl-NL" sz="2400" dirty="0" err="1">
                <a:solidFill>
                  <a:schemeClr val="dk1"/>
                </a:solidFill>
                <a:latin typeface="+mn-lt"/>
                <a:ea typeface="Open Sans"/>
                <a:cs typeface="Open Sans"/>
                <a:sym typeface="Open Sans"/>
              </a:rPr>
              <a:t>scenarios</a:t>
            </a:r>
            <a:endParaRPr lang="nl-NL" sz="2400" dirty="0">
              <a:solidFill>
                <a:schemeClr val="dk1"/>
              </a:solidFill>
              <a:latin typeface="+mn-lt"/>
              <a:ea typeface="Open Sans"/>
              <a:cs typeface="Open Sans"/>
              <a:sym typeface="Open Sans"/>
            </a:endParaRPr>
          </a:p>
          <a:p>
            <a:pPr marL="342900" marR="0" lvl="0" indent="-342900" algn="l" rtl="0">
              <a:spcBef>
                <a:spcPts val="600"/>
              </a:spcBef>
              <a:spcAft>
                <a:spcPts val="600"/>
              </a:spcAft>
              <a:buFont typeface="Arial" panose="020B0604020202020204" pitchFamily="34" charset="0"/>
              <a:buChar char="•"/>
            </a:pPr>
            <a:endParaRPr lang="nl-NL" sz="2400" b="1" dirty="0">
              <a:solidFill>
                <a:schemeClr val="dk1"/>
              </a:solidFill>
              <a:latin typeface="+mn-lt"/>
              <a:ea typeface="Open Sans"/>
              <a:cs typeface="Open Sans"/>
              <a:sym typeface="Open Sans"/>
            </a:endParaRPr>
          </a:p>
          <a:p>
            <a:pPr marL="342900" marR="0" lvl="0" indent="-342900" algn="l" rtl="0">
              <a:spcBef>
                <a:spcPts val="0"/>
              </a:spcBef>
              <a:spcAft>
                <a:spcPts val="0"/>
              </a:spcAft>
              <a:buFont typeface="Arial" panose="020B0604020202020204" pitchFamily="34" charset="0"/>
              <a:buChar char="•"/>
            </a:pPr>
            <a:endParaRPr lang="nl-NL" sz="2400" b="1" dirty="0">
              <a:solidFill>
                <a:schemeClr val="dk1"/>
              </a:solidFill>
              <a:latin typeface="+mn-lt"/>
              <a:ea typeface="Open Sans"/>
              <a:cs typeface="Open Sans"/>
              <a:sym typeface="Open Sans"/>
            </a:endParaRPr>
          </a:p>
          <a:p>
            <a:pPr marL="342900" marR="0" lvl="0" indent="-342900" algn="l" rtl="0">
              <a:spcBef>
                <a:spcPts val="0"/>
              </a:spcBef>
              <a:spcAft>
                <a:spcPts val="0"/>
              </a:spcAft>
              <a:buFont typeface="Arial" panose="020B0604020202020204" pitchFamily="34" charset="0"/>
              <a:buChar char="•"/>
            </a:pPr>
            <a:endParaRPr sz="2400" b="1" dirty="0">
              <a:solidFill>
                <a:schemeClr val="dk1"/>
              </a:solidFill>
              <a:latin typeface="+mn-lt"/>
              <a:ea typeface="Open Sans"/>
              <a:cs typeface="Open Sans"/>
              <a:sym typeface="Open Sans"/>
            </a:endParaRPr>
          </a:p>
          <a:p>
            <a:pPr marL="0" marR="0" lvl="0" indent="0" algn="l" rtl="0">
              <a:spcBef>
                <a:spcPts val="0"/>
              </a:spcBef>
              <a:spcAft>
                <a:spcPts val="0"/>
              </a:spcAft>
              <a:buNone/>
            </a:pPr>
            <a:endParaRPr dirty="0">
              <a:latin typeface="+mn-lt"/>
            </a:endParaRPr>
          </a:p>
        </p:txBody>
      </p:sp>
      <p:sp>
        <p:nvSpPr>
          <p:cNvPr id="2" name="Rectangle 1"/>
          <p:cNvSpPr/>
          <p:nvPr/>
        </p:nvSpPr>
        <p:spPr>
          <a:xfrm>
            <a:off x="463330" y="455712"/>
            <a:ext cx="2339102" cy="646331"/>
          </a:xfrm>
          <a:prstGeom prst="rect">
            <a:avLst/>
          </a:prstGeom>
        </p:spPr>
        <p:txBody>
          <a:bodyPr wrap="none">
            <a:spAutoFit/>
          </a:bodyPr>
          <a:lstStyle/>
          <a:p>
            <a:pPr lvl="0"/>
            <a:r>
              <a:rPr lang="nl-NL" sz="3600" b="1" dirty="0">
                <a:solidFill>
                  <a:schemeClr val="dk1"/>
                </a:solidFill>
                <a:latin typeface="+mn-lt"/>
                <a:ea typeface="Open Sans"/>
                <a:cs typeface="Open Sans"/>
                <a:sym typeface="Open Sans"/>
              </a:rPr>
              <a:t>Approach</a:t>
            </a:r>
          </a:p>
        </p:txBody>
      </p:sp>
      <p:sp>
        <p:nvSpPr>
          <p:cNvPr id="4" name="Rectangle 3"/>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p:cNvPicPr>
            <a:picLocks noChangeAspect="1"/>
          </p:cNvPicPr>
          <p:nvPr/>
        </p:nvPicPr>
        <p:blipFill>
          <a:blip r:embed="rId3"/>
          <a:stretch>
            <a:fillRect/>
          </a:stretch>
        </p:blipFill>
        <p:spPr>
          <a:xfrm>
            <a:off x="5867400" y="3670638"/>
            <a:ext cx="2933700" cy="2744021"/>
          </a:xfrm>
          <a:prstGeom prst="rect">
            <a:avLst/>
          </a:prstGeom>
        </p:spPr>
      </p:pic>
    </p:spTree>
    <p:extLst>
      <p:ext uri="{BB962C8B-B14F-4D97-AF65-F5344CB8AC3E}">
        <p14:creationId xmlns:p14="http://schemas.microsoft.com/office/powerpoint/2010/main" val="328512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463330" y="1201953"/>
            <a:ext cx="7837978" cy="1692731"/>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600"/>
              </a:spcBef>
              <a:spcAft>
                <a:spcPts val="600"/>
              </a:spcAft>
            </a:pPr>
            <a:r>
              <a:rPr lang="nl-NL" sz="2400" b="1" dirty="0">
                <a:solidFill>
                  <a:srgbClr val="00B050"/>
                </a:solidFill>
                <a:latin typeface="+mn-lt"/>
                <a:ea typeface="Open Sans"/>
                <a:cs typeface="Open Sans"/>
                <a:sym typeface="Open Sans"/>
              </a:rPr>
              <a:t>SET</a:t>
            </a:r>
          </a:p>
          <a:p>
            <a:pPr marL="342900" indent="-342900">
              <a:spcBef>
                <a:spcPts val="600"/>
              </a:spcBef>
              <a:spcAft>
                <a:spcPts val="600"/>
              </a:spcAft>
              <a:buFont typeface="Arial" panose="020B0604020202020204" pitchFamily="34" charset="0"/>
              <a:buChar char="•"/>
            </a:pPr>
            <a:r>
              <a:rPr lang="en-US" sz="2400" dirty="0">
                <a:solidFill>
                  <a:schemeClr val="dk1"/>
                </a:solidFill>
                <a:latin typeface="+mn-lt"/>
                <a:ea typeface="Open Sans"/>
                <a:cs typeface="Open Sans"/>
                <a:sym typeface="Open Sans"/>
              </a:rPr>
              <a:t>Based on existing information on groundwater level, vegetation, fertilizing practices and feedstock intensity</a:t>
            </a:r>
          </a:p>
        </p:txBody>
      </p:sp>
      <p:sp>
        <p:nvSpPr>
          <p:cNvPr id="3" name="Rectangle 2"/>
          <p:cNvSpPr/>
          <p:nvPr/>
        </p:nvSpPr>
        <p:spPr>
          <a:xfrm>
            <a:off x="463330" y="455712"/>
            <a:ext cx="2271776" cy="646331"/>
          </a:xfrm>
          <a:prstGeom prst="rect">
            <a:avLst/>
          </a:prstGeom>
        </p:spPr>
        <p:txBody>
          <a:bodyPr wrap="none">
            <a:spAutoFit/>
          </a:bodyPr>
          <a:lstStyle/>
          <a:p>
            <a:pPr lvl="0"/>
            <a:r>
              <a:rPr lang="nl-NL" sz="3600" b="1" dirty="0">
                <a:solidFill>
                  <a:schemeClr val="dk1"/>
                </a:solidFill>
                <a:latin typeface="Open Sans"/>
                <a:ea typeface="Open Sans"/>
                <a:cs typeface="Open Sans"/>
                <a:sym typeface="Open Sans"/>
              </a:rPr>
              <a:t>Approach</a:t>
            </a:r>
          </a:p>
        </p:txBody>
      </p:sp>
      <p:sp>
        <p:nvSpPr>
          <p:cNvPr id="4" name="Rectangle 3"/>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AutoShape 2" descr="Risultato immagini per TRACTOR DRAW"/>
          <p:cNvSpPr>
            <a:spLocks noChangeAspect="1" noChangeArrowheads="1"/>
          </p:cNvSpPr>
          <p:nvPr/>
        </p:nvSpPr>
        <p:spPr bwMode="auto">
          <a:xfrm>
            <a:off x="155575" y="-144463"/>
            <a:ext cx="387350" cy="387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Picture 5"/>
          <p:cNvPicPr>
            <a:picLocks noChangeAspect="1"/>
          </p:cNvPicPr>
          <p:nvPr/>
        </p:nvPicPr>
        <p:blipFill>
          <a:blip r:embed="rId3"/>
          <a:stretch>
            <a:fillRect/>
          </a:stretch>
        </p:blipFill>
        <p:spPr>
          <a:xfrm>
            <a:off x="8060447" y="11287475"/>
            <a:ext cx="921628" cy="917532"/>
          </a:xfrm>
          <a:prstGeom prst="rect">
            <a:avLst/>
          </a:prstGeom>
        </p:spPr>
      </p:pic>
      <p:sp>
        <p:nvSpPr>
          <p:cNvPr id="9" name="Rectangle 8"/>
          <p:cNvSpPr/>
          <p:nvPr/>
        </p:nvSpPr>
        <p:spPr>
          <a:xfrm>
            <a:off x="542925" y="3116196"/>
            <a:ext cx="6809994" cy="203132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solidFill>
                  <a:schemeClr val="dk1"/>
                </a:solidFill>
                <a:ea typeface="Open Sans"/>
                <a:cs typeface="Open Sans"/>
                <a:sym typeface="Open Sans"/>
              </a:rPr>
              <a:t>Considers emission from</a:t>
            </a:r>
            <a:endParaRPr lang="nl-NL" sz="2400" dirty="0">
              <a:solidFill>
                <a:schemeClr val="dk1"/>
              </a:solidFill>
              <a:ea typeface="Open Sans"/>
              <a:cs typeface="Open Sans"/>
              <a:sym typeface="Open Sans"/>
            </a:endParaRPr>
          </a:p>
          <a:p>
            <a:pPr marL="1171575" lvl="3" indent="-457200">
              <a:spcBef>
                <a:spcPts val="600"/>
              </a:spcBef>
              <a:spcAft>
                <a:spcPts val="600"/>
              </a:spcAft>
              <a:buClr>
                <a:schemeClr val="tx1"/>
              </a:buClr>
              <a:buSzPct val="70000"/>
              <a:buFont typeface="+mj-lt"/>
              <a:buAutoNum type="arabicPeriod"/>
            </a:pPr>
            <a:r>
              <a:rPr lang="nl-NL" sz="2400" dirty="0" err="1">
                <a:solidFill>
                  <a:schemeClr val="dk1"/>
                </a:solidFill>
                <a:ea typeface="Open Sans"/>
                <a:cs typeface="Open Sans"/>
                <a:sym typeface="Open Sans"/>
              </a:rPr>
              <a:t>fertilizer</a:t>
            </a:r>
            <a:r>
              <a:rPr lang="nl-NL" sz="2400" dirty="0">
                <a:solidFill>
                  <a:schemeClr val="dk1"/>
                </a:solidFill>
                <a:ea typeface="Open Sans"/>
                <a:cs typeface="Open Sans"/>
                <a:sym typeface="Open Sans"/>
              </a:rPr>
              <a:t> </a:t>
            </a:r>
            <a:r>
              <a:rPr lang="nl-NL" sz="2400" dirty="0" err="1">
                <a:solidFill>
                  <a:schemeClr val="dk1"/>
                </a:solidFill>
                <a:ea typeface="Open Sans"/>
                <a:cs typeface="Open Sans"/>
                <a:sym typeface="Open Sans"/>
              </a:rPr>
              <a:t>application</a:t>
            </a:r>
            <a:r>
              <a:rPr lang="nl-NL" sz="2400" dirty="0">
                <a:solidFill>
                  <a:schemeClr val="dk1"/>
                </a:solidFill>
                <a:ea typeface="Open Sans"/>
                <a:cs typeface="Open Sans"/>
                <a:sym typeface="Open Sans"/>
              </a:rPr>
              <a:t> </a:t>
            </a:r>
            <a:r>
              <a:rPr lang="nl-NL" sz="2400" dirty="0" err="1">
                <a:solidFill>
                  <a:schemeClr val="dk1"/>
                </a:solidFill>
                <a:ea typeface="Open Sans"/>
                <a:cs typeface="Open Sans"/>
                <a:sym typeface="Open Sans"/>
              </a:rPr>
              <a:t>and</a:t>
            </a:r>
            <a:r>
              <a:rPr lang="nl-NL" sz="2400" dirty="0">
                <a:solidFill>
                  <a:schemeClr val="dk1"/>
                </a:solidFill>
                <a:ea typeface="Open Sans"/>
                <a:cs typeface="Open Sans"/>
                <a:sym typeface="Open Sans"/>
              </a:rPr>
              <a:t> </a:t>
            </a:r>
            <a:r>
              <a:rPr lang="nl-NL" sz="2400" dirty="0" err="1">
                <a:solidFill>
                  <a:schemeClr val="dk1"/>
                </a:solidFill>
                <a:ea typeface="Open Sans"/>
                <a:cs typeface="Open Sans"/>
                <a:sym typeface="Open Sans"/>
              </a:rPr>
              <a:t>crop</a:t>
            </a:r>
            <a:r>
              <a:rPr lang="nl-NL" sz="2400" dirty="0">
                <a:solidFill>
                  <a:schemeClr val="dk1"/>
                </a:solidFill>
                <a:ea typeface="Open Sans"/>
                <a:cs typeface="Open Sans"/>
                <a:sym typeface="Open Sans"/>
              </a:rPr>
              <a:t> </a:t>
            </a:r>
            <a:r>
              <a:rPr lang="nl-NL" sz="2400" dirty="0" err="1">
                <a:solidFill>
                  <a:schemeClr val="dk1"/>
                </a:solidFill>
                <a:ea typeface="Open Sans"/>
                <a:cs typeface="Open Sans"/>
                <a:sym typeface="Open Sans"/>
              </a:rPr>
              <a:t>residues</a:t>
            </a:r>
            <a:endParaRPr lang="nl-NL" sz="2400" dirty="0">
              <a:solidFill>
                <a:schemeClr val="dk1"/>
              </a:solidFill>
              <a:ea typeface="Open Sans"/>
              <a:cs typeface="Open Sans"/>
              <a:sym typeface="Open Sans"/>
            </a:endParaRPr>
          </a:p>
          <a:p>
            <a:pPr marL="1171575" lvl="3" indent="-457200">
              <a:spcBef>
                <a:spcPts val="600"/>
              </a:spcBef>
              <a:spcAft>
                <a:spcPts val="600"/>
              </a:spcAft>
              <a:buClr>
                <a:schemeClr val="tx1"/>
              </a:buClr>
              <a:buSzPct val="70000"/>
              <a:buFont typeface="+mj-lt"/>
              <a:buAutoNum type="arabicPeriod"/>
            </a:pPr>
            <a:r>
              <a:rPr lang="nl-NL" sz="2400" dirty="0" err="1">
                <a:solidFill>
                  <a:schemeClr val="dk1"/>
                </a:solidFill>
                <a:ea typeface="Open Sans"/>
                <a:cs typeface="Open Sans"/>
                <a:sym typeface="Open Sans"/>
              </a:rPr>
              <a:t>soil</a:t>
            </a:r>
            <a:endParaRPr lang="nl-NL" sz="2400" dirty="0">
              <a:solidFill>
                <a:schemeClr val="dk1"/>
              </a:solidFill>
              <a:ea typeface="Open Sans"/>
              <a:cs typeface="Open Sans"/>
              <a:sym typeface="Open Sans"/>
            </a:endParaRPr>
          </a:p>
          <a:p>
            <a:pPr marL="1171575" lvl="3" indent="-457200">
              <a:spcBef>
                <a:spcPts val="600"/>
              </a:spcBef>
              <a:spcAft>
                <a:spcPts val="600"/>
              </a:spcAft>
              <a:buClr>
                <a:schemeClr val="tx1"/>
              </a:buClr>
              <a:buSzPct val="70000"/>
              <a:buFont typeface="+mj-lt"/>
              <a:buAutoNum type="arabicPeriod"/>
            </a:pPr>
            <a:r>
              <a:rPr lang="nl-NL" sz="2400" dirty="0" err="1">
                <a:solidFill>
                  <a:schemeClr val="dk1"/>
                </a:solidFill>
                <a:ea typeface="Open Sans"/>
                <a:cs typeface="Open Sans"/>
                <a:sym typeface="Open Sans"/>
              </a:rPr>
              <a:t>fossil</a:t>
            </a:r>
            <a:r>
              <a:rPr lang="nl-NL" sz="2400" dirty="0">
                <a:solidFill>
                  <a:schemeClr val="dk1"/>
                </a:solidFill>
                <a:ea typeface="Open Sans"/>
                <a:cs typeface="Open Sans"/>
                <a:sym typeface="Open Sans"/>
              </a:rPr>
              <a:t> </a:t>
            </a:r>
            <a:r>
              <a:rPr lang="nl-NL" sz="2400" dirty="0" err="1">
                <a:solidFill>
                  <a:schemeClr val="dk1"/>
                </a:solidFill>
                <a:ea typeface="Open Sans"/>
                <a:cs typeface="Open Sans"/>
                <a:sym typeface="Open Sans"/>
              </a:rPr>
              <a:t>fuel</a:t>
            </a:r>
            <a:r>
              <a:rPr lang="nl-NL" sz="2400" dirty="0">
                <a:solidFill>
                  <a:schemeClr val="dk1"/>
                </a:solidFill>
                <a:ea typeface="Open Sans"/>
                <a:cs typeface="Open Sans"/>
                <a:sym typeface="Open Sans"/>
              </a:rPr>
              <a:t> </a:t>
            </a:r>
            <a:r>
              <a:rPr lang="nl-NL" sz="2400" dirty="0" err="1">
                <a:solidFill>
                  <a:schemeClr val="dk1"/>
                </a:solidFill>
                <a:ea typeface="Open Sans"/>
                <a:cs typeface="Open Sans"/>
                <a:sym typeface="Open Sans"/>
              </a:rPr>
              <a:t>use</a:t>
            </a:r>
            <a:endParaRPr lang="nl-NL" sz="2400" dirty="0">
              <a:solidFill>
                <a:schemeClr val="dk1"/>
              </a:solidFill>
              <a:ea typeface="Open Sans"/>
              <a:cs typeface="Open Sans"/>
              <a:sym typeface="Open Sans"/>
            </a:endParaRPr>
          </a:p>
        </p:txBody>
      </p:sp>
    </p:spTree>
    <p:extLst>
      <p:ext uri="{BB962C8B-B14F-4D97-AF65-F5344CB8AC3E}">
        <p14:creationId xmlns:p14="http://schemas.microsoft.com/office/powerpoint/2010/main" val="307169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655140" y="1949713"/>
            <a:ext cx="7343234" cy="1631175"/>
          </a:xfrm>
          <a:prstGeom prst="rect">
            <a:avLst/>
          </a:prstGeom>
          <a:noFill/>
          <a:ln>
            <a:noFill/>
          </a:ln>
        </p:spPr>
        <p:txBody>
          <a:bodyPr spcFirstLastPara="1" wrap="square" lIns="91425" tIns="45700" rIns="91425" bIns="45700" anchor="t" anchorCtr="0">
            <a:spAutoFit/>
          </a:bodyPr>
          <a:lstStyle/>
          <a:p>
            <a:pPr marL="342900" indent="-342900">
              <a:spcBef>
                <a:spcPts val="600"/>
              </a:spcBef>
              <a:spcAft>
                <a:spcPts val="600"/>
              </a:spcAft>
              <a:buFont typeface="Arial" panose="020B0604020202020204" pitchFamily="34" charset="0"/>
              <a:buChar char="•"/>
            </a:pPr>
            <a:r>
              <a:rPr lang="nl-NL" sz="2400" dirty="0">
                <a:solidFill>
                  <a:schemeClr val="dk1"/>
                </a:solidFill>
                <a:latin typeface="+mn-lt"/>
                <a:ea typeface="Open Sans"/>
                <a:cs typeface="Open Sans"/>
                <a:sym typeface="Open Sans"/>
              </a:rPr>
              <a:t>GEST is database of </a:t>
            </a:r>
            <a:r>
              <a:rPr lang="nl-NL" sz="2400" dirty="0" err="1">
                <a:solidFill>
                  <a:schemeClr val="dk1"/>
                </a:solidFill>
                <a:latin typeface="+mn-lt"/>
                <a:ea typeface="Open Sans"/>
                <a:cs typeface="Open Sans"/>
                <a:sym typeface="Open Sans"/>
              </a:rPr>
              <a:t>vegetation</a:t>
            </a:r>
            <a:r>
              <a:rPr lang="nl-NL" sz="2400" dirty="0">
                <a:solidFill>
                  <a:schemeClr val="dk1"/>
                </a:solidFill>
                <a:latin typeface="+mn-lt"/>
                <a:ea typeface="Open Sans"/>
                <a:cs typeface="Open Sans"/>
                <a:sym typeface="Open Sans"/>
              </a:rPr>
              <a:t> types </a:t>
            </a:r>
            <a:r>
              <a:rPr lang="nl-NL" sz="2400" dirty="0" err="1">
                <a:solidFill>
                  <a:schemeClr val="dk1"/>
                </a:solidFill>
                <a:latin typeface="+mn-lt"/>
                <a:ea typeface="Open Sans"/>
                <a:cs typeface="Open Sans"/>
                <a:sym typeface="Open Sans"/>
              </a:rPr>
              <a:t>and</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associated</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emission</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measurements</a:t>
            </a:r>
            <a:r>
              <a:rPr lang="nl-NL" sz="2400" dirty="0">
                <a:solidFill>
                  <a:schemeClr val="dk1"/>
                </a:solidFill>
                <a:latin typeface="+mn-lt"/>
                <a:ea typeface="Open Sans"/>
                <a:cs typeface="Open Sans"/>
                <a:sym typeface="Open Sans"/>
              </a:rPr>
              <a:t> </a:t>
            </a:r>
            <a:r>
              <a:rPr lang="nl-NL" sz="1800" i="1" dirty="0">
                <a:solidFill>
                  <a:schemeClr val="dk1"/>
                </a:solidFill>
                <a:latin typeface="+mn-lt"/>
                <a:ea typeface="Open Sans"/>
                <a:cs typeface="Open Sans"/>
                <a:sym typeface="Open Sans"/>
              </a:rPr>
              <a:t>(</a:t>
            </a:r>
            <a:r>
              <a:rPr lang="nl-NL" sz="1800" i="1" dirty="0">
                <a:solidFill>
                  <a:schemeClr val="dk1"/>
                </a:solidFill>
                <a:ea typeface="Open Sans"/>
                <a:cs typeface="Open Sans"/>
                <a:sym typeface="Open Sans"/>
              </a:rPr>
              <a:t>Couwenberg et al. 2009, 2011</a:t>
            </a:r>
            <a:r>
              <a:rPr lang="nl-NL" sz="1800" dirty="0">
                <a:solidFill>
                  <a:schemeClr val="dk1"/>
                </a:solidFill>
                <a:ea typeface="Open Sans"/>
                <a:cs typeface="Open Sans"/>
                <a:sym typeface="Open Sans"/>
              </a:rPr>
              <a:t>);</a:t>
            </a:r>
          </a:p>
          <a:p>
            <a:pPr marL="0" marR="0" lvl="0" indent="0" algn="l" rtl="0">
              <a:spcBef>
                <a:spcPts val="600"/>
              </a:spcBef>
              <a:spcAft>
                <a:spcPts val="600"/>
              </a:spcAft>
              <a:buNone/>
            </a:pPr>
            <a:endParaRPr dirty="0">
              <a:latin typeface="+mn-lt"/>
            </a:endParaRPr>
          </a:p>
        </p:txBody>
      </p:sp>
      <p:sp>
        <p:nvSpPr>
          <p:cNvPr id="3" name="Rectangle 2"/>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tangle 1"/>
          <p:cNvSpPr/>
          <p:nvPr/>
        </p:nvSpPr>
        <p:spPr>
          <a:xfrm>
            <a:off x="772484" y="666914"/>
            <a:ext cx="3217547" cy="523220"/>
          </a:xfrm>
          <a:prstGeom prst="rect">
            <a:avLst/>
          </a:prstGeom>
        </p:spPr>
        <p:txBody>
          <a:bodyPr wrap="none">
            <a:spAutoFit/>
          </a:bodyPr>
          <a:lstStyle/>
          <a:p>
            <a:pPr lvl="0"/>
            <a:r>
              <a:rPr lang="nl-NL" sz="2800" b="1" dirty="0">
                <a:solidFill>
                  <a:schemeClr val="dk1"/>
                </a:solidFill>
                <a:ea typeface="Open Sans"/>
                <a:cs typeface="Open Sans"/>
                <a:sym typeface="Open Sans"/>
              </a:rPr>
              <a:t>1. GHG </a:t>
            </a:r>
            <a:r>
              <a:rPr lang="nl-NL" sz="2800" b="1" dirty="0" err="1">
                <a:solidFill>
                  <a:schemeClr val="dk1"/>
                </a:solidFill>
                <a:ea typeface="Open Sans"/>
                <a:cs typeface="Open Sans"/>
                <a:sym typeface="Open Sans"/>
              </a:rPr>
              <a:t>from</a:t>
            </a:r>
            <a:r>
              <a:rPr lang="nl-NL" sz="2800" b="1" dirty="0">
                <a:solidFill>
                  <a:schemeClr val="dk1"/>
                </a:solidFill>
                <a:ea typeface="Open Sans"/>
                <a:cs typeface="Open Sans"/>
                <a:sym typeface="Open Sans"/>
              </a:rPr>
              <a:t> </a:t>
            </a:r>
            <a:r>
              <a:rPr lang="nl-NL" sz="2800" b="1" dirty="0" err="1">
                <a:solidFill>
                  <a:schemeClr val="dk1"/>
                </a:solidFill>
                <a:ea typeface="Open Sans"/>
                <a:cs typeface="Open Sans"/>
                <a:sym typeface="Open Sans"/>
              </a:rPr>
              <a:t>soils</a:t>
            </a:r>
            <a:endParaRPr lang="nl-NL" b="1" dirty="0">
              <a:ea typeface="Open Sans"/>
            </a:endParaRPr>
          </a:p>
        </p:txBody>
      </p:sp>
      <p:pic>
        <p:nvPicPr>
          <p:cNvPr id="5" name="Picture 8" descr="Risultato immagini per SOIL ghg EMISISONS DRAW&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509" y="4334054"/>
            <a:ext cx="4290709" cy="25239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2484" y="3296161"/>
            <a:ext cx="7627012" cy="1200329"/>
          </a:xfrm>
          <a:prstGeom prst="rect">
            <a:avLst/>
          </a:prstGeom>
        </p:spPr>
        <p:txBody>
          <a:bodyPr wrap="square">
            <a:spAutoFit/>
          </a:bodyPr>
          <a:lstStyle/>
          <a:p>
            <a:pPr marL="342900" lvl="0" indent="-342900">
              <a:spcBef>
                <a:spcPts val="600"/>
              </a:spcBef>
              <a:spcAft>
                <a:spcPts val="600"/>
              </a:spcAft>
              <a:buFont typeface="Arial" panose="020B0604020202020204" pitchFamily="34" charset="0"/>
              <a:buChar char="•"/>
            </a:pPr>
            <a:r>
              <a:rPr lang="en-US" sz="2400" dirty="0">
                <a:solidFill>
                  <a:schemeClr val="dk1"/>
                </a:solidFill>
                <a:latin typeface="+mn-lt"/>
                <a:ea typeface="Open Sans"/>
                <a:cs typeface="Open Sans"/>
                <a:sym typeface="Open Sans"/>
              </a:rPr>
              <a:t>GEST assumes:</a:t>
            </a:r>
            <a:br>
              <a:rPr lang="en-US" sz="2400" dirty="0">
                <a:solidFill>
                  <a:schemeClr val="dk1"/>
                </a:solidFill>
                <a:latin typeface="+mn-lt"/>
                <a:ea typeface="Open Sans"/>
                <a:cs typeface="Open Sans"/>
                <a:sym typeface="Open Sans"/>
              </a:rPr>
            </a:br>
            <a:r>
              <a:rPr lang="en-US" sz="2400" dirty="0">
                <a:solidFill>
                  <a:schemeClr val="dk1"/>
                </a:solidFill>
                <a:latin typeface="+mn-lt"/>
                <a:ea typeface="Open Sans"/>
                <a:cs typeface="Open Sans"/>
                <a:sym typeface="Open Sans"/>
              </a:rPr>
              <a:t>groundwater level + vegetation = CO</a:t>
            </a:r>
            <a:r>
              <a:rPr lang="en-US" sz="2400" baseline="-25000" dirty="0">
                <a:solidFill>
                  <a:schemeClr val="dk1"/>
                </a:solidFill>
                <a:latin typeface="+mn-lt"/>
                <a:ea typeface="Open Sans"/>
                <a:cs typeface="Open Sans"/>
                <a:sym typeface="Open Sans"/>
              </a:rPr>
              <a:t>2</a:t>
            </a:r>
            <a:r>
              <a:rPr lang="en-US" sz="2400" dirty="0">
                <a:solidFill>
                  <a:schemeClr val="dk1"/>
                </a:solidFill>
                <a:latin typeface="+mn-lt"/>
                <a:ea typeface="Open Sans"/>
                <a:cs typeface="Open Sans"/>
                <a:sym typeface="Open Sans"/>
              </a:rPr>
              <a:t> + CH</a:t>
            </a:r>
            <a:r>
              <a:rPr lang="en-US" sz="2400" baseline="-25000" dirty="0">
                <a:solidFill>
                  <a:schemeClr val="dk1"/>
                </a:solidFill>
                <a:latin typeface="+mn-lt"/>
                <a:ea typeface="Open Sans"/>
                <a:cs typeface="Open Sans"/>
                <a:sym typeface="Open Sans"/>
              </a:rPr>
              <a:t>4 </a:t>
            </a:r>
            <a:r>
              <a:rPr lang="en-US" sz="2400" dirty="0">
                <a:solidFill>
                  <a:schemeClr val="dk1"/>
                </a:solidFill>
                <a:latin typeface="+mn-lt"/>
                <a:ea typeface="Open Sans"/>
                <a:cs typeface="Open Sans"/>
                <a:sym typeface="Open Sans"/>
              </a:rPr>
              <a:t>emissions.</a:t>
            </a:r>
          </a:p>
        </p:txBody>
      </p:sp>
    </p:spTree>
    <p:extLst>
      <p:ext uri="{BB962C8B-B14F-4D97-AF65-F5344CB8AC3E}">
        <p14:creationId xmlns:p14="http://schemas.microsoft.com/office/powerpoint/2010/main" val="57716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692617" y="2202108"/>
            <a:ext cx="6318029" cy="400105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endParaRPr lang="nl-NL" sz="2400" dirty="0">
              <a:solidFill>
                <a:schemeClr val="dk1"/>
              </a:solidFill>
              <a:latin typeface="+mn-lt"/>
              <a:ea typeface="Open Sans"/>
              <a:cs typeface="Open Sans"/>
              <a:sym typeface="Open Sans"/>
            </a:endParaRPr>
          </a:p>
          <a:p>
            <a:pPr marL="342900" marR="0" lvl="0" indent="-342900" algn="l" rtl="0">
              <a:spcBef>
                <a:spcPts val="0"/>
              </a:spcBef>
              <a:spcAft>
                <a:spcPts val="0"/>
              </a:spcAft>
              <a:buFont typeface="Arial" panose="020B0604020202020204" pitchFamily="34" charset="0"/>
              <a:buChar char="•"/>
            </a:pPr>
            <a:r>
              <a:rPr lang="nl-NL" sz="2400" dirty="0">
                <a:solidFill>
                  <a:schemeClr val="dk1"/>
                </a:solidFill>
                <a:latin typeface="+mn-lt"/>
                <a:ea typeface="Open Sans"/>
                <a:cs typeface="Open Sans"/>
                <a:sym typeface="Open Sans"/>
              </a:rPr>
              <a:t>Direct </a:t>
            </a:r>
            <a:r>
              <a:rPr lang="nl-NL" sz="2400" dirty="0" err="1">
                <a:solidFill>
                  <a:schemeClr val="dk1"/>
                </a:solidFill>
                <a:latin typeface="+mn-lt"/>
                <a:ea typeface="Open Sans"/>
                <a:cs typeface="Open Sans"/>
                <a:sym typeface="Open Sans"/>
              </a:rPr>
              <a:t>emissions</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resulting</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from</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fertilization</a:t>
            </a:r>
            <a:r>
              <a:rPr lang="nl-NL" sz="2400" dirty="0">
                <a:solidFill>
                  <a:schemeClr val="dk1"/>
                </a:solidFill>
                <a:latin typeface="+mn-lt"/>
                <a:ea typeface="Open Sans"/>
                <a:cs typeface="Open Sans"/>
                <a:sym typeface="Open Sans"/>
              </a:rPr>
              <a:t>;</a:t>
            </a:r>
          </a:p>
          <a:p>
            <a:pPr marL="342900" marR="0" lvl="0" indent="-342900" algn="l" rtl="0">
              <a:spcBef>
                <a:spcPts val="0"/>
              </a:spcBef>
              <a:spcAft>
                <a:spcPts val="0"/>
              </a:spcAft>
              <a:buFont typeface="Arial" panose="020B0604020202020204" pitchFamily="34" charset="0"/>
              <a:buChar char="•"/>
            </a:pPr>
            <a:endParaRPr lang="nl-NL" sz="2400" dirty="0">
              <a:solidFill>
                <a:schemeClr val="dk1"/>
              </a:solidFill>
              <a:latin typeface="+mn-lt"/>
              <a:ea typeface="Open Sans"/>
              <a:cs typeface="Open Sans"/>
              <a:sym typeface="Open Sans"/>
            </a:endParaRPr>
          </a:p>
          <a:p>
            <a:pPr marL="342900" marR="0" lvl="0" indent="-342900" algn="l" rtl="0">
              <a:spcBef>
                <a:spcPts val="0"/>
              </a:spcBef>
              <a:spcAft>
                <a:spcPts val="0"/>
              </a:spcAft>
              <a:buFont typeface="Arial" panose="020B0604020202020204" pitchFamily="34" charset="0"/>
              <a:buChar char="•"/>
            </a:pPr>
            <a:r>
              <a:rPr lang="nl-NL" sz="2400" dirty="0">
                <a:solidFill>
                  <a:schemeClr val="dk1"/>
                </a:solidFill>
                <a:latin typeface="+mn-lt"/>
                <a:ea typeface="Open Sans"/>
                <a:cs typeface="Open Sans"/>
                <a:sym typeface="Open Sans"/>
              </a:rPr>
              <a:t>Indirect </a:t>
            </a:r>
            <a:r>
              <a:rPr lang="nl-NL" sz="2400" dirty="0" err="1">
                <a:solidFill>
                  <a:schemeClr val="dk1"/>
                </a:solidFill>
                <a:latin typeface="+mn-lt"/>
                <a:ea typeface="Open Sans"/>
                <a:cs typeface="Open Sans"/>
                <a:sym typeface="Open Sans"/>
              </a:rPr>
              <a:t>emissions</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resulting</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from</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leaching</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to</a:t>
            </a:r>
            <a:r>
              <a:rPr lang="nl-NL" sz="2400" dirty="0">
                <a:solidFill>
                  <a:schemeClr val="dk1"/>
                </a:solidFill>
                <a:latin typeface="+mn-lt"/>
                <a:ea typeface="Open Sans"/>
                <a:cs typeface="Open Sans"/>
                <a:sym typeface="Open Sans"/>
              </a:rPr>
              <a:t> water </a:t>
            </a:r>
            <a:r>
              <a:rPr lang="nl-NL" sz="2400" dirty="0" err="1">
                <a:solidFill>
                  <a:schemeClr val="dk1"/>
                </a:solidFill>
                <a:latin typeface="+mn-lt"/>
                <a:ea typeface="Open Sans"/>
                <a:cs typeface="Open Sans"/>
                <a:sym typeface="Open Sans"/>
              </a:rPr>
              <a:t>and</a:t>
            </a:r>
            <a:r>
              <a:rPr lang="nl-NL" sz="2400" dirty="0">
                <a:solidFill>
                  <a:schemeClr val="dk1"/>
                </a:solidFill>
                <a:latin typeface="+mn-lt"/>
                <a:ea typeface="Open Sans"/>
                <a:cs typeface="Open Sans"/>
                <a:sym typeface="Open Sans"/>
              </a:rPr>
              <a:t> air;</a:t>
            </a:r>
          </a:p>
          <a:p>
            <a:pPr marL="342900" marR="0" lvl="0" indent="-342900" algn="l" rtl="0">
              <a:spcBef>
                <a:spcPts val="0"/>
              </a:spcBef>
              <a:spcAft>
                <a:spcPts val="0"/>
              </a:spcAft>
              <a:buFont typeface="Arial" panose="020B0604020202020204" pitchFamily="34" charset="0"/>
              <a:buChar char="•"/>
            </a:pPr>
            <a:endParaRPr lang="nl-NL" sz="2400" dirty="0">
              <a:solidFill>
                <a:schemeClr val="dk1"/>
              </a:solidFill>
              <a:latin typeface="+mn-lt"/>
              <a:ea typeface="Open Sans"/>
              <a:cs typeface="Open Sans"/>
              <a:sym typeface="Open Sans"/>
            </a:endParaRPr>
          </a:p>
          <a:p>
            <a:pPr marL="342900" marR="0" lvl="0" indent="-342900" algn="l" rtl="0">
              <a:spcBef>
                <a:spcPts val="0"/>
              </a:spcBef>
              <a:spcAft>
                <a:spcPts val="0"/>
              </a:spcAft>
              <a:buFont typeface="Arial" panose="020B0604020202020204" pitchFamily="34" charset="0"/>
              <a:buChar char="•"/>
            </a:pPr>
            <a:r>
              <a:rPr lang="nl-NL" sz="2400" dirty="0" err="1">
                <a:solidFill>
                  <a:schemeClr val="dk1"/>
                </a:solidFill>
                <a:latin typeface="+mn-lt"/>
                <a:ea typeface="Open Sans"/>
                <a:cs typeface="Open Sans"/>
                <a:sym typeface="Open Sans"/>
              </a:rPr>
              <a:t>Calculated</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using</a:t>
            </a:r>
            <a:r>
              <a:rPr lang="nl-NL" sz="2400" dirty="0">
                <a:solidFill>
                  <a:schemeClr val="dk1"/>
                </a:solidFill>
                <a:latin typeface="+mn-lt"/>
                <a:ea typeface="Open Sans"/>
                <a:cs typeface="Open Sans"/>
                <a:sym typeface="Open Sans"/>
              </a:rPr>
              <a:t> IPCC Tier 1 </a:t>
            </a:r>
            <a:r>
              <a:rPr lang="nl-NL" sz="2400" dirty="0" err="1">
                <a:solidFill>
                  <a:schemeClr val="dk1"/>
                </a:solidFill>
                <a:latin typeface="+mn-lt"/>
                <a:ea typeface="Open Sans"/>
                <a:cs typeface="Open Sans"/>
                <a:sym typeface="Open Sans"/>
              </a:rPr>
              <a:t>calculations</a:t>
            </a:r>
            <a:r>
              <a:rPr lang="nl-NL" sz="2400" dirty="0">
                <a:solidFill>
                  <a:schemeClr val="dk1"/>
                </a:solidFill>
                <a:latin typeface="+mn-lt"/>
                <a:ea typeface="Open Sans"/>
                <a:cs typeface="Open Sans"/>
                <a:sym typeface="Open Sans"/>
              </a:rPr>
              <a:t> (</a:t>
            </a:r>
            <a:r>
              <a:rPr lang="nl-NL" sz="2400" i="1" dirty="0">
                <a:solidFill>
                  <a:schemeClr val="dk1"/>
                </a:solidFill>
                <a:latin typeface="+mn-lt"/>
                <a:ea typeface="Open Sans"/>
                <a:cs typeface="Open Sans"/>
                <a:sym typeface="Open Sans"/>
              </a:rPr>
              <a:t>De Klein et al. 2006</a:t>
            </a:r>
            <a:r>
              <a:rPr lang="nl-NL" sz="2400" dirty="0">
                <a:solidFill>
                  <a:schemeClr val="dk1"/>
                </a:solidFill>
                <a:latin typeface="+mn-lt"/>
                <a:ea typeface="Open Sans"/>
                <a:cs typeface="Open Sans"/>
                <a:sym typeface="Open Sans"/>
              </a:rPr>
              <a:t>).</a:t>
            </a:r>
            <a:br>
              <a:rPr lang="nl-NL" sz="2400" dirty="0">
                <a:solidFill>
                  <a:schemeClr val="dk1"/>
                </a:solidFill>
                <a:latin typeface="+mn-lt"/>
                <a:ea typeface="Open Sans"/>
                <a:cs typeface="Open Sans"/>
                <a:sym typeface="Open Sans"/>
              </a:rPr>
            </a:br>
            <a:endParaRPr lang="nl-NL" sz="2400" dirty="0">
              <a:solidFill>
                <a:schemeClr val="dk1"/>
              </a:solidFill>
              <a:latin typeface="+mn-lt"/>
              <a:ea typeface="Open Sans"/>
              <a:cs typeface="Open Sans"/>
              <a:sym typeface="Open Sans"/>
            </a:endParaRPr>
          </a:p>
          <a:p>
            <a:pPr marL="0" marR="0" lvl="0" indent="0" algn="l" rtl="0">
              <a:spcBef>
                <a:spcPts val="0"/>
              </a:spcBef>
              <a:spcAft>
                <a:spcPts val="0"/>
              </a:spcAft>
              <a:buNone/>
            </a:pPr>
            <a:endParaRPr dirty="0">
              <a:latin typeface="+mn-lt"/>
            </a:endParaRPr>
          </a:p>
        </p:txBody>
      </p:sp>
      <p:sp>
        <p:nvSpPr>
          <p:cNvPr id="2" name="Rectangle 1"/>
          <p:cNvSpPr/>
          <p:nvPr/>
        </p:nvSpPr>
        <p:spPr>
          <a:xfrm>
            <a:off x="600816" y="646212"/>
            <a:ext cx="4495141" cy="954107"/>
          </a:xfrm>
          <a:prstGeom prst="rect">
            <a:avLst/>
          </a:prstGeom>
        </p:spPr>
        <p:txBody>
          <a:bodyPr wrap="none">
            <a:spAutoFit/>
          </a:bodyPr>
          <a:lstStyle/>
          <a:p>
            <a:pPr lvl="0"/>
            <a:r>
              <a:rPr lang="nl-NL" sz="2800" b="1" dirty="0">
                <a:solidFill>
                  <a:schemeClr val="dk1"/>
                </a:solidFill>
                <a:latin typeface="+mn-lt"/>
                <a:ea typeface="Open Sans"/>
                <a:cs typeface="Open Sans"/>
                <a:sym typeface="Open Sans"/>
              </a:rPr>
              <a:t>2. GHG </a:t>
            </a:r>
            <a:r>
              <a:rPr lang="nl-NL" sz="2800" b="1" dirty="0" err="1">
                <a:solidFill>
                  <a:schemeClr val="dk1"/>
                </a:solidFill>
                <a:latin typeface="+mn-lt"/>
                <a:ea typeface="Open Sans"/>
                <a:cs typeface="Open Sans"/>
                <a:sym typeface="Open Sans"/>
              </a:rPr>
              <a:t>from</a:t>
            </a:r>
            <a:r>
              <a:rPr lang="nl-NL" sz="2800" b="1" dirty="0">
                <a:solidFill>
                  <a:schemeClr val="dk1"/>
                </a:solidFill>
                <a:latin typeface="+mn-lt"/>
                <a:ea typeface="Open Sans"/>
                <a:cs typeface="Open Sans"/>
                <a:sym typeface="Open Sans"/>
              </a:rPr>
              <a:t> </a:t>
            </a:r>
            <a:r>
              <a:rPr lang="nl-NL" sz="2800" b="1" dirty="0" err="1">
                <a:solidFill>
                  <a:schemeClr val="dk1"/>
                </a:solidFill>
                <a:latin typeface="+mn-lt"/>
                <a:ea typeface="Open Sans"/>
                <a:cs typeface="Open Sans"/>
                <a:sym typeface="Open Sans"/>
              </a:rPr>
              <a:t>fertilizer</a:t>
            </a:r>
            <a:r>
              <a:rPr lang="nl-NL" sz="2800" b="1" dirty="0">
                <a:solidFill>
                  <a:schemeClr val="dk1"/>
                </a:solidFill>
                <a:latin typeface="+mn-lt"/>
                <a:ea typeface="Open Sans"/>
                <a:cs typeface="Open Sans"/>
                <a:sym typeface="Open Sans"/>
              </a:rPr>
              <a:t> </a:t>
            </a:r>
            <a:r>
              <a:rPr lang="nl-NL" sz="2800" b="1" dirty="0" err="1">
                <a:solidFill>
                  <a:schemeClr val="dk1"/>
                </a:solidFill>
                <a:latin typeface="+mn-lt"/>
                <a:ea typeface="Open Sans"/>
                <a:cs typeface="Open Sans"/>
                <a:sym typeface="Open Sans"/>
              </a:rPr>
              <a:t>and</a:t>
            </a:r>
            <a:endParaRPr lang="nl-NL" sz="2800" b="1" dirty="0">
              <a:solidFill>
                <a:schemeClr val="dk1"/>
              </a:solidFill>
              <a:latin typeface="+mn-lt"/>
              <a:ea typeface="Open Sans"/>
              <a:cs typeface="Open Sans"/>
              <a:sym typeface="Open Sans"/>
            </a:endParaRPr>
          </a:p>
          <a:p>
            <a:pPr lvl="0"/>
            <a:r>
              <a:rPr lang="nl-NL" sz="2800" b="1" dirty="0">
                <a:solidFill>
                  <a:schemeClr val="dk1"/>
                </a:solidFill>
                <a:latin typeface="+mn-lt"/>
                <a:ea typeface="Open Sans"/>
                <a:cs typeface="Open Sans"/>
                <a:sym typeface="Open Sans"/>
              </a:rPr>
              <a:t> </a:t>
            </a:r>
            <a:r>
              <a:rPr lang="nl-NL" sz="2800" b="1" dirty="0" err="1">
                <a:solidFill>
                  <a:schemeClr val="dk1"/>
                </a:solidFill>
                <a:latin typeface="+mn-lt"/>
                <a:ea typeface="Open Sans"/>
                <a:cs typeface="Open Sans"/>
                <a:sym typeface="Open Sans"/>
              </a:rPr>
              <a:t>crop</a:t>
            </a:r>
            <a:r>
              <a:rPr lang="nl-NL" sz="2800" b="1" dirty="0">
                <a:solidFill>
                  <a:schemeClr val="dk1"/>
                </a:solidFill>
                <a:latin typeface="+mn-lt"/>
                <a:ea typeface="Open Sans"/>
                <a:cs typeface="Open Sans"/>
                <a:sym typeface="Open Sans"/>
              </a:rPr>
              <a:t> </a:t>
            </a:r>
            <a:r>
              <a:rPr lang="nl-NL" sz="2800" b="1" dirty="0" err="1">
                <a:solidFill>
                  <a:schemeClr val="dk1"/>
                </a:solidFill>
                <a:latin typeface="+mn-lt"/>
                <a:ea typeface="Open Sans"/>
                <a:cs typeface="Open Sans"/>
                <a:sym typeface="Open Sans"/>
              </a:rPr>
              <a:t>residues</a:t>
            </a:r>
            <a:endParaRPr lang="nl-NL" sz="2800" dirty="0">
              <a:latin typeface="+mn-lt"/>
              <a:ea typeface="Open Sans"/>
            </a:endParaRPr>
          </a:p>
        </p:txBody>
      </p:sp>
      <p:sp>
        <p:nvSpPr>
          <p:cNvPr id="4" name="Rectangle 3"/>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p:cNvPicPr>
            <a:picLocks noChangeAspect="1"/>
          </p:cNvPicPr>
          <p:nvPr/>
        </p:nvPicPr>
        <p:blipFill>
          <a:blip r:embed="rId3"/>
          <a:stretch>
            <a:fillRect/>
          </a:stretch>
        </p:blipFill>
        <p:spPr>
          <a:xfrm>
            <a:off x="7270489" y="5213259"/>
            <a:ext cx="1260996" cy="1107989"/>
          </a:xfrm>
          <a:prstGeom prst="rect">
            <a:avLst/>
          </a:prstGeom>
        </p:spPr>
      </p:pic>
    </p:spTree>
    <p:extLst>
      <p:ext uri="{BB962C8B-B14F-4D97-AF65-F5344CB8AC3E}">
        <p14:creationId xmlns:p14="http://schemas.microsoft.com/office/powerpoint/2010/main" val="127759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507208" y="2163121"/>
            <a:ext cx="8247909" cy="335472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endParaRPr lang="nl-NL" sz="2400" b="1" dirty="0">
              <a:solidFill>
                <a:schemeClr val="dk1"/>
              </a:solidFill>
              <a:latin typeface="Open Sans"/>
              <a:ea typeface="Open Sans"/>
              <a:cs typeface="Open Sans"/>
              <a:sym typeface="Open Sans"/>
            </a:endParaRPr>
          </a:p>
          <a:p>
            <a:pPr marL="342900" marR="0" lvl="0" indent="-342900" algn="l" rtl="0">
              <a:lnSpc>
                <a:spcPct val="150000"/>
              </a:lnSpc>
              <a:spcBef>
                <a:spcPts val="600"/>
              </a:spcBef>
              <a:spcAft>
                <a:spcPts val="600"/>
              </a:spcAft>
              <a:buFont typeface="Arial" panose="020B0604020202020204" pitchFamily="34" charset="0"/>
              <a:buChar char="•"/>
            </a:pPr>
            <a:r>
              <a:rPr lang="nl-NL" sz="2400" dirty="0" err="1">
                <a:solidFill>
                  <a:schemeClr val="dk1"/>
                </a:solidFill>
                <a:latin typeface="+mn-lt"/>
                <a:ea typeface="Open Sans"/>
                <a:cs typeface="Open Sans"/>
                <a:sym typeface="Open Sans"/>
              </a:rPr>
              <a:t>Results</a:t>
            </a:r>
            <a:r>
              <a:rPr lang="nl-NL" sz="2400" dirty="0">
                <a:solidFill>
                  <a:schemeClr val="dk1"/>
                </a:solidFill>
                <a:latin typeface="+mn-lt"/>
                <a:ea typeface="Open Sans"/>
                <a:cs typeface="Open Sans"/>
                <a:sym typeface="Open Sans"/>
              </a:rPr>
              <a:t> </a:t>
            </a:r>
            <a:r>
              <a:rPr lang="nl-NL" sz="2400" dirty="0" err="1">
                <a:solidFill>
                  <a:schemeClr val="dk1"/>
                </a:solidFill>
                <a:latin typeface="+mn-lt"/>
                <a:ea typeface="Open Sans"/>
                <a:cs typeface="Open Sans"/>
                <a:sym typeface="Open Sans"/>
              </a:rPr>
              <a:t>from</a:t>
            </a:r>
            <a:r>
              <a:rPr lang="nl-NL" sz="2400" dirty="0">
                <a:solidFill>
                  <a:schemeClr val="dk1"/>
                </a:solidFill>
                <a:latin typeface="+mn-lt"/>
                <a:ea typeface="Open Sans"/>
                <a:cs typeface="Open Sans"/>
                <a:sym typeface="Open Sans"/>
              </a:rPr>
              <a:t> land management </a:t>
            </a:r>
            <a:r>
              <a:rPr lang="nl-NL" sz="2400" dirty="0" err="1">
                <a:solidFill>
                  <a:schemeClr val="dk1"/>
                </a:solidFill>
                <a:latin typeface="+mn-lt"/>
                <a:ea typeface="Open Sans"/>
                <a:cs typeface="Open Sans"/>
                <a:sym typeface="Open Sans"/>
              </a:rPr>
              <a:t>and</a:t>
            </a:r>
            <a:r>
              <a:rPr lang="nl-NL" sz="2400" dirty="0">
                <a:solidFill>
                  <a:schemeClr val="dk1"/>
                </a:solidFill>
                <a:latin typeface="+mn-lt"/>
                <a:ea typeface="Open Sans"/>
                <a:cs typeface="Open Sans"/>
                <a:sym typeface="Open Sans"/>
              </a:rPr>
              <a:t> water management: </a:t>
            </a:r>
            <a:r>
              <a:rPr lang="nl-NL" sz="2400" i="1" dirty="0">
                <a:solidFill>
                  <a:schemeClr val="dk1"/>
                </a:solidFill>
                <a:latin typeface="+mn-lt"/>
                <a:ea typeface="Open Sans"/>
                <a:cs typeface="Open Sans"/>
                <a:sym typeface="Open Sans"/>
              </a:rPr>
              <a:t>tractors</a:t>
            </a:r>
            <a:r>
              <a:rPr lang="nl-NL" sz="2400" dirty="0">
                <a:solidFill>
                  <a:schemeClr val="dk1"/>
                </a:solidFill>
                <a:latin typeface="+mn-lt"/>
                <a:ea typeface="Open Sans"/>
                <a:cs typeface="Open Sans"/>
                <a:sym typeface="Open Sans"/>
              </a:rPr>
              <a:t> </a:t>
            </a:r>
            <a:r>
              <a:rPr lang="nl-NL" sz="2400" i="1" dirty="0">
                <a:solidFill>
                  <a:schemeClr val="dk1"/>
                </a:solidFill>
                <a:latin typeface="+mn-lt"/>
                <a:ea typeface="Open Sans"/>
                <a:cs typeface="Open Sans"/>
                <a:sym typeface="Open Sans"/>
              </a:rPr>
              <a:t>&amp;</a:t>
            </a:r>
            <a:r>
              <a:rPr lang="nl-NL" sz="2400" dirty="0">
                <a:solidFill>
                  <a:schemeClr val="dk1"/>
                </a:solidFill>
                <a:latin typeface="+mn-lt"/>
                <a:ea typeface="Open Sans"/>
                <a:cs typeface="Open Sans"/>
                <a:sym typeface="Open Sans"/>
              </a:rPr>
              <a:t> </a:t>
            </a:r>
            <a:r>
              <a:rPr lang="nl-NL" sz="2400" i="1" dirty="0">
                <a:solidFill>
                  <a:schemeClr val="dk1"/>
                </a:solidFill>
                <a:latin typeface="+mn-lt"/>
                <a:ea typeface="Open Sans"/>
                <a:cs typeface="Open Sans"/>
                <a:sym typeface="Open Sans"/>
              </a:rPr>
              <a:t>pumps</a:t>
            </a:r>
            <a:endParaRPr lang="nl-NL" sz="2400" dirty="0">
              <a:solidFill>
                <a:schemeClr val="dk1"/>
              </a:solidFill>
              <a:latin typeface="+mn-lt"/>
              <a:ea typeface="Open Sans"/>
              <a:cs typeface="Open Sans"/>
              <a:sym typeface="Open Sans"/>
            </a:endParaRPr>
          </a:p>
          <a:p>
            <a:pPr marL="342900" marR="0" lvl="0" indent="-342900" algn="l" rtl="0">
              <a:lnSpc>
                <a:spcPct val="150000"/>
              </a:lnSpc>
              <a:spcBef>
                <a:spcPts val="600"/>
              </a:spcBef>
              <a:spcAft>
                <a:spcPts val="600"/>
              </a:spcAft>
              <a:buFont typeface="Arial" panose="020B0604020202020204" pitchFamily="34" charset="0"/>
              <a:buChar char="•"/>
            </a:pPr>
            <a:r>
              <a:rPr lang="nl-NL" sz="2400" dirty="0">
                <a:solidFill>
                  <a:schemeClr val="dk1"/>
                </a:solidFill>
                <a:latin typeface="+mn-lt"/>
                <a:ea typeface="Open Sans"/>
                <a:cs typeface="Open Sans"/>
                <a:sym typeface="Open Sans"/>
              </a:rPr>
              <a:t>Diesel </a:t>
            </a:r>
            <a:r>
              <a:rPr lang="nl-NL" sz="2400" dirty="0" err="1">
                <a:solidFill>
                  <a:schemeClr val="dk1"/>
                </a:solidFill>
                <a:latin typeface="+mn-lt"/>
                <a:ea typeface="Open Sans"/>
                <a:cs typeface="Open Sans"/>
                <a:sym typeface="Open Sans"/>
              </a:rPr>
              <a:t>consumption</a:t>
            </a:r>
            <a:r>
              <a:rPr lang="nl-NL" sz="2400" dirty="0">
                <a:solidFill>
                  <a:schemeClr val="dk1"/>
                </a:solidFill>
                <a:latin typeface="+mn-lt"/>
                <a:ea typeface="Open Sans"/>
                <a:cs typeface="Open Sans"/>
                <a:sym typeface="Open Sans"/>
              </a:rPr>
              <a:t>;</a:t>
            </a:r>
          </a:p>
          <a:p>
            <a:pPr marL="342900" marR="0" lvl="0" indent="-342900" algn="l" rtl="0">
              <a:lnSpc>
                <a:spcPct val="150000"/>
              </a:lnSpc>
              <a:spcBef>
                <a:spcPts val="600"/>
              </a:spcBef>
              <a:spcAft>
                <a:spcPts val="600"/>
              </a:spcAft>
              <a:buFont typeface="Arial" panose="020B0604020202020204" pitchFamily="34" charset="0"/>
              <a:buChar char="•"/>
            </a:pPr>
            <a:r>
              <a:rPr lang="nl-NL" sz="2400" dirty="0">
                <a:solidFill>
                  <a:schemeClr val="dk1"/>
                </a:solidFill>
                <a:latin typeface="+mn-lt"/>
                <a:ea typeface="Open Sans"/>
                <a:cs typeface="Open Sans"/>
                <a:sym typeface="Open Sans"/>
              </a:rPr>
              <a:t>Electricity </a:t>
            </a:r>
            <a:r>
              <a:rPr lang="nl-NL" sz="2400" dirty="0" err="1">
                <a:solidFill>
                  <a:schemeClr val="dk1"/>
                </a:solidFill>
                <a:latin typeface="+mn-lt"/>
                <a:ea typeface="Open Sans"/>
                <a:cs typeface="Open Sans"/>
                <a:sym typeface="Open Sans"/>
              </a:rPr>
              <a:t>use</a:t>
            </a:r>
            <a:r>
              <a:rPr lang="nl-NL" sz="2400" dirty="0">
                <a:solidFill>
                  <a:schemeClr val="dk1"/>
                </a:solidFill>
                <a:latin typeface="+mn-lt"/>
                <a:ea typeface="Open Sans"/>
                <a:cs typeface="Open Sans"/>
                <a:sym typeface="Open Sans"/>
              </a:rPr>
              <a:t>.</a:t>
            </a:r>
          </a:p>
          <a:p>
            <a:pPr marL="0" marR="0" lvl="0" indent="0" algn="l" rtl="0">
              <a:spcBef>
                <a:spcPts val="0"/>
              </a:spcBef>
              <a:spcAft>
                <a:spcPts val="0"/>
              </a:spcAft>
              <a:buNone/>
            </a:pPr>
            <a:endParaRPr dirty="0">
              <a:latin typeface="+mn-lt"/>
            </a:endParaRPr>
          </a:p>
        </p:txBody>
      </p:sp>
      <p:sp>
        <p:nvSpPr>
          <p:cNvPr id="2" name="Rectangle 1"/>
          <p:cNvSpPr/>
          <p:nvPr/>
        </p:nvSpPr>
        <p:spPr>
          <a:xfrm>
            <a:off x="404235" y="855762"/>
            <a:ext cx="5444119" cy="584775"/>
          </a:xfrm>
          <a:prstGeom prst="rect">
            <a:avLst/>
          </a:prstGeom>
        </p:spPr>
        <p:txBody>
          <a:bodyPr wrap="none">
            <a:spAutoFit/>
          </a:bodyPr>
          <a:lstStyle/>
          <a:p>
            <a:pPr lvl="0"/>
            <a:r>
              <a:rPr lang="nl-NL" sz="3200" b="1" dirty="0">
                <a:solidFill>
                  <a:schemeClr val="dk1"/>
                </a:solidFill>
                <a:latin typeface="+mn-lt"/>
                <a:ea typeface="Open Sans"/>
                <a:cs typeface="Open Sans"/>
                <a:sym typeface="Open Sans"/>
              </a:rPr>
              <a:t>3. GHG </a:t>
            </a:r>
            <a:r>
              <a:rPr lang="nl-NL" sz="3200" b="1" dirty="0" err="1">
                <a:solidFill>
                  <a:schemeClr val="dk1"/>
                </a:solidFill>
                <a:latin typeface="+mn-lt"/>
                <a:ea typeface="Open Sans"/>
                <a:cs typeface="Open Sans"/>
                <a:sym typeface="Open Sans"/>
              </a:rPr>
              <a:t>from</a:t>
            </a:r>
            <a:r>
              <a:rPr lang="nl-NL" sz="3200" b="1" dirty="0">
                <a:solidFill>
                  <a:schemeClr val="dk1"/>
                </a:solidFill>
                <a:latin typeface="+mn-lt"/>
                <a:ea typeface="Open Sans"/>
                <a:cs typeface="Open Sans"/>
                <a:sym typeface="Open Sans"/>
              </a:rPr>
              <a:t> </a:t>
            </a:r>
            <a:r>
              <a:rPr lang="nl-NL" sz="3200" b="1" dirty="0" err="1">
                <a:solidFill>
                  <a:schemeClr val="dk1"/>
                </a:solidFill>
                <a:latin typeface="+mn-lt"/>
                <a:ea typeface="Open Sans"/>
                <a:cs typeface="Open Sans"/>
                <a:sym typeface="Open Sans"/>
              </a:rPr>
              <a:t>fossil</a:t>
            </a:r>
            <a:r>
              <a:rPr lang="nl-NL" sz="3200" b="1" dirty="0">
                <a:solidFill>
                  <a:schemeClr val="dk1"/>
                </a:solidFill>
                <a:latin typeface="+mn-lt"/>
                <a:ea typeface="Open Sans"/>
                <a:cs typeface="Open Sans"/>
                <a:sym typeface="Open Sans"/>
              </a:rPr>
              <a:t> </a:t>
            </a:r>
            <a:r>
              <a:rPr lang="nl-NL" sz="3200" b="1" dirty="0" err="1">
                <a:solidFill>
                  <a:schemeClr val="dk1"/>
                </a:solidFill>
                <a:latin typeface="+mn-lt"/>
                <a:ea typeface="Open Sans"/>
                <a:cs typeface="Open Sans"/>
                <a:sym typeface="Open Sans"/>
              </a:rPr>
              <a:t>fuel</a:t>
            </a:r>
            <a:r>
              <a:rPr lang="nl-NL" sz="3200" b="1" dirty="0">
                <a:solidFill>
                  <a:schemeClr val="dk1"/>
                </a:solidFill>
                <a:latin typeface="+mn-lt"/>
                <a:ea typeface="Open Sans"/>
                <a:cs typeface="Open Sans"/>
                <a:sym typeface="Open Sans"/>
              </a:rPr>
              <a:t> </a:t>
            </a:r>
            <a:r>
              <a:rPr lang="nl-NL" sz="3200" b="1" dirty="0" err="1">
                <a:solidFill>
                  <a:schemeClr val="dk1"/>
                </a:solidFill>
                <a:latin typeface="+mn-lt"/>
                <a:ea typeface="Open Sans"/>
                <a:cs typeface="Open Sans"/>
                <a:sym typeface="Open Sans"/>
              </a:rPr>
              <a:t>use</a:t>
            </a:r>
            <a:endParaRPr lang="nl-NL" sz="3200" dirty="0">
              <a:latin typeface="+mn-lt"/>
              <a:ea typeface="Open Sans"/>
            </a:endParaRPr>
          </a:p>
        </p:txBody>
      </p:sp>
      <p:sp>
        <p:nvSpPr>
          <p:cNvPr id="4" name="Rectangle 3"/>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p:cNvPicPr>
            <a:picLocks noChangeAspect="1"/>
          </p:cNvPicPr>
          <p:nvPr/>
        </p:nvPicPr>
        <p:blipFill>
          <a:blip r:embed="rId3"/>
          <a:stretch>
            <a:fillRect/>
          </a:stretch>
        </p:blipFill>
        <p:spPr>
          <a:xfrm>
            <a:off x="5478080" y="4132309"/>
            <a:ext cx="2362638" cy="2352137"/>
          </a:xfrm>
          <a:prstGeom prst="rect">
            <a:avLst/>
          </a:prstGeom>
        </p:spPr>
      </p:pic>
    </p:spTree>
    <p:extLst>
      <p:ext uri="{BB962C8B-B14F-4D97-AF65-F5344CB8AC3E}">
        <p14:creationId xmlns:p14="http://schemas.microsoft.com/office/powerpoint/2010/main" val="230800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Google Shape;60;p2"/>
          <p:cNvSpPr txBox="1"/>
          <p:nvPr/>
        </p:nvSpPr>
        <p:spPr>
          <a:xfrm>
            <a:off x="577716" y="3292475"/>
            <a:ext cx="7449023" cy="67706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nl-NL" sz="3800" b="1" i="1" dirty="0">
                <a:solidFill>
                  <a:schemeClr val="dk1"/>
                </a:solidFill>
                <a:latin typeface="Open Sans"/>
                <a:ea typeface="Open Sans"/>
                <a:cs typeface="Open Sans"/>
                <a:sym typeface="Open Sans"/>
              </a:rPr>
              <a:t>How does SET look like?</a:t>
            </a:r>
            <a:endParaRPr sz="2000" dirty="0"/>
          </a:p>
        </p:txBody>
      </p:sp>
      <p:sp>
        <p:nvSpPr>
          <p:cNvPr id="2" name="Rectangle 1"/>
          <p:cNvSpPr/>
          <p:nvPr/>
        </p:nvSpPr>
        <p:spPr>
          <a:xfrm>
            <a:off x="6819900" y="6210300"/>
            <a:ext cx="2162175" cy="5715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49221258"/>
      </p:ext>
    </p:extLst>
  </p:cSld>
  <p:clrMapOvr>
    <a:masterClrMapping/>
  </p:clrMapOvr>
</p:sld>
</file>

<file path=ppt/theme/theme1.xml><?xml version="1.0" encoding="utf-8"?>
<a:theme xmlns:a="http://schemas.openxmlformats.org/drawingml/2006/main" name="Presentation1">
  <a:themeElements>
    <a:clrScheme name="Interreg North-West Europe 1">
      <a:dk1>
        <a:srgbClr val="034E9F"/>
      </a:dk1>
      <a:lt1>
        <a:srgbClr val="83A8D0"/>
      </a:lt1>
      <a:dk2>
        <a:srgbClr val="000000"/>
      </a:dk2>
      <a:lt2>
        <a:srgbClr val="FFFFFF"/>
      </a:lt2>
      <a:accent1>
        <a:srgbClr val="EF717F"/>
      </a:accent1>
      <a:accent2>
        <a:srgbClr val="F7B9C0"/>
      </a:accent2>
      <a:accent3>
        <a:srgbClr val="685B63"/>
      </a:accent3>
      <a:accent4>
        <a:srgbClr val="A49DA1"/>
      </a:accent4>
      <a:accent5>
        <a:srgbClr val="6E96AC"/>
      </a:accent5>
      <a:accent6>
        <a:srgbClr val="B3CAD6"/>
      </a:accent6>
      <a:hlink>
        <a:srgbClr val="01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760_Powerpoint-template_VHL_NEW_2016_Def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3CA70E0-8A6A-4BF4-8061-FBECF1F2BA1E}" vid="{741550FF-256D-4F9D-B47D-1F06318467E0}"/>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bd4cd38f-5bdc-49ff-bbdf-6316b9ce397c" xsi:nil="true"/>
    <UniqueSourceRef xmlns="bd4cd38f-5bdc-49ff-bbdf-6316b9ce397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DBE42C3BCA604AA6E0D5F822BDEFB8" ma:contentTypeVersion="15" ma:contentTypeDescription="Een nieuw document maken." ma:contentTypeScope="" ma:versionID="f0a33fb2426c8e3e4f906322e0af8c3f">
  <xsd:schema xmlns:xsd="http://www.w3.org/2001/XMLSchema" xmlns:xs="http://www.w3.org/2001/XMLSchema" xmlns:p="http://schemas.microsoft.com/office/2006/metadata/properties" xmlns:ns3="bd4cd38f-5bdc-49ff-bbdf-6316b9ce397c" xmlns:ns4="644f9f40-1dc6-4640-934b-40644c88cfb9" targetNamespace="http://schemas.microsoft.com/office/2006/metadata/properties" ma:root="true" ma:fieldsID="703ffa3fe384e826b18ee1fb7735d76f" ns3:_="" ns4:_="">
    <xsd:import namespace="bd4cd38f-5bdc-49ff-bbdf-6316b9ce397c"/>
    <xsd:import namespace="644f9f40-1dc6-4640-934b-40644c88cfb9"/>
    <xsd:element name="properties">
      <xsd:complexType>
        <xsd:sequence>
          <xsd:element name="documentManagement">
            <xsd:complexType>
              <xsd:all>
                <xsd:element ref="ns3:UniqueSourceRef" minOccurs="0"/>
                <xsd:element ref="ns3:FileHash"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cd38f-5bdc-49ff-bbdf-6316b9ce397c"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4f9f40-1dc6-4640-934b-40644c88cfb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189998-EBB5-46CD-AD63-BCF53F330B70}">
  <ds:schemaRefs>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644f9f40-1dc6-4640-934b-40644c88cfb9"/>
    <ds:schemaRef ds:uri="http://schemas.microsoft.com/office/2006/metadata/properties"/>
    <ds:schemaRef ds:uri="http://schemas.microsoft.com/office/infopath/2007/PartnerControls"/>
    <ds:schemaRef ds:uri="bd4cd38f-5bdc-49ff-bbdf-6316b9ce397c"/>
    <ds:schemaRef ds:uri="http://purl.org/dc/dcmitype/"/>
  </ds:schemaRefs>
</ds:datastoreItem>
</file>

<file path=customXml/itemProps2.xml><?xml version="1.0" encoding="utf-8"?>
<ds:datastoreItem xmlns:ds="http://schemas.openxmlformats.org/officeDocument/2006/customXml" ds:itemID="{8254E9C4-30D8-429A-BAB6-5AAD75723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cd38f-5bdc-49ff-bbdf-6316b9ce397c"/>
    <ds:schemaRef ds:uri="644f9f40-1dc6-4640-934b-40644c88cf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C7CA3-CD33-45AD-A4D9-B96E585F65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1336</Words>
  <Application>Microsoft Office PowerPoint</Application>
  <PresentationFormat>Diavoorstelling (4:3)</PresentationFormat>
  <Paragraphs>394</Paragraphs>
  <Slides>22</Slides>
  <Notes>10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22</vt:i4>
      </vt:variant>
    </vt:vector>
  </HeadingPairs>
  <TitlesOfParts>
    <vt:vector size="30" baseType="lpstr">
      <vt:lpstr>Open Sans</vt:lpstr>
      <vt:lpstr>ＭＳ 明朝</vt:lpstr>
      <vt:lpstr>Arial</vt:lpstr>
      <vt:lpstr>Times New Roman</vt:lpstr>
      <vt:lpstr>Calibri</vt:lpstr>
      <vt:lpstr>Cambria</vt:lpstr>
      <vt:lpstr>Presentation1</vt:lpstr>
      <vt:lpstr>12760_Powerpoint-template_VHL_NEW_2016_Def3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Carbon flows in soil</vt:lpstr>
      <vt:lpstr>GEST – Using vegetation as a proxy</vt:lpstr>
      <vt:lpstr>Working with GEST – moisture classes</vt:lpstr>
      <vt:lpstr>Working with GEST – selecting GESTs</vt:lpstr>
      <vt:lpstr>Working with GEST – select best match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Katrien Wijns</cp:lastModifiedBy>
  <cp:revision>46</cp:revision>
  <dcterms:created xsi:type="dcterms:W3CDTF">2015-03-06T10:50:13Z</dcterms:created>
  <dcterms:modified xsi:type="dcterms:W3CDTF">2020-02-12T09:32:14Z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0x01010014DBE42C3BCA604AA6E0D5F822BDEFB8</vt:lpwstr>
  </property>
</Properties>
</file>