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2" r:id="rId11"/>
    <p:sldId id="276" r:id="rId12"/>
    <p:sldId id="277" r:id="rId13"/>
    <p:sldId id="278" r:id="rId14"/>
    <p:sldId id="279" r:id="rId15"/>
    <p:sldId id="280" r:id="rId16"/>
    <p:sldId id="271" r:id="rId17"/>
    <p:sldId id="263" r:id="rId18"/>
    <p:sldId id="264" r:id="rId19"/>
    <p:sldId id="265" r:id="rId20"/>
    <p:sldId id="266" r:id="rId21"/>
    <p:sldId id="267" r:id="rId22"/>
    <p:sldId id="269" r:id="rId23"/>
    <p:sldId id="268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E51"/>
    <a:srgbClr val="99D951"/>
    <a:srgbClr val="64BC43"/>
    <a:srgbClr val="A3F268"/>
    <a:srgbClr val="BDFFC3"/>
    <a:srgbClr val="9DFD93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A8C42-52C8-4127-BFDC-D969787C204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2EB8-DBE1-4381-A5F3-4A6173D69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10C99B0-9B90-43C8-A4CF-9C8B2280B7DA}"/>
              </a:ext>
            </a:extLst>
          </p:cNvPr>
          <p:cNvSpPr/>
          <p:nvPr userDrawn="1"/>
        </p:nvSpPr>
        <p:spPr>
          <a:xfrm>
            <a:off x="0" y="0"/>
            <a:ext cx="12263919" cy="685800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82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51E089-1DBA-4B9A-8602-2826395E9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4343400"/>
            <a:ext cx="4543777" cy="2555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EBB2E-1793-48B2-AEDC-341389D2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562" y="2428875"/>
            <a:ext cx="9386888" cy="1173163"/>
          </a:xfrm>
        </p:spPr>
        <p:txBody>
          <a:bodyPr anchor="b"/>
          <a:lstStyle>
            <a:lvl1pPr algn="ctr">
              <a:defRPr sz="6000" b="1" i="0" baseline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AA6DA-2DDE-48E0-8F55-FFCCDA65C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362450" cy="846137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451C-B9E3-4BD5-9892-0C7AB4B1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6BB3A3-28CC-4356-899B-DDD807F48F51}"/>
              </a:ext>
            </a:extLst>
          </p:cNvPr>
          <p:cNvCxnSpPr/>
          <p:nvPr userDrawn="1"/>
        </p:nvCxnSpPr>
        <p:spPr>
          <a:xfrm>
            <a:off x="1931542" y="2137025"/>
            <a:ext cx="1026045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AA8613A5-3C76-4B24-8DF4-703821D2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44418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236689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8E0F81E-68F3-4E15-8B49-3C209FB8B135}"/>
              </a:ext>
            </a:extLst>
          </p:cNvPr>
          <p:cNvSpPr/>
          <p:nvPr userDrawn="1"/>
        </p:nvSpPr>
        <p:spPr>
          <a:xfrm>
            <a:off x="-59844" y="6060367"/>
            <a:ext cx="12251844" cy="794592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82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5FEAD-E6A3-4599-818D-7038E80A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1F4B-FE14-43E0-B81A-12BE37FCD16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AD7A-5DBA-48D6-83DC-499CC48A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03C1-F85E-4C61-8B59-C8545EF5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14EFF1-EBF0-47F9-A97F-A3170C34F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767"/>
            <a:ext cx="1573747" cy="8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58C5-20E5-4988-AE31-25CE2258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2BCA-3F3B-49E3-B5A3-DFBB747CF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452F-D94A-4A9B-9F25-A100519F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EE766-B0CA-4E80-BEAB-139E9CDE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8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9B42-E765-44D3-8D6E-68876C34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2EC2-CD12-4255-B1F8-3853B3A46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CDB98-B61C-4AD0-8DA4-1918F7CEA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EE8B6-E399-4DC1-B93B-48A41503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33528-76A1-406A-B526-D005A56A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0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56A6-13E8-46F4-87BE-0638B3B5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A106D-3553-45BF-938C-615531C9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B4C6D-5491-40F9-B846-B98280B2C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DA720-4F59-4622-808D-8DA48930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56274-1F6A-452C-8030-12940BE47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1BE8A-A718-424F-A56F-30C21DCD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27B8B-B1A7-4AE1-998C-06BD7391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4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D885-0057-4A31-A0E5-8E4B4C4D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F1C09-B0E4-4D55-84A5-EED28EDB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81A01-69D5-4087-9834-C3794A8F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6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D19E0-80CC-4E5D-AFEB-B05556CDC29F}"/>
              </a:ext>
            </a:extLst>
          </p:cNvPr>
          <p:cNvSpPr/>
          <p:nvPr userDrawn="1"/>
        </p:nvSpPr>
        <p:spPr>
          <a:xfrm>
            <a:off x="-689348" y="0"/>
            <a:ext cx="1322969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87000">
                <a:srgbClr val="9DDE51"/>
              </a:gs>
              <a:gs pos="92000">
                <a:srgbClr val="9DDE51"/>
              </a:gs>
              <a:gs pos="100000">
                <a:srgbClr val="9DDE5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B33F7-7E41-4150-B528-4A24B9608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223285"/>
            <a:ext cx="4543777" cy="2555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0401C-9088-914E-B9F9-F9CE64DB86F5}"/>
              </a:ext>
            </a:extLst>
          </p:cNvPr>
          <p:cNvSpPr txBox="1"/>
          <p:nvPr userDrawn="1"/>
        </p:nvSpPr>
        <p:spPr>
          <a:xfrm>
            <a:off x="693097" y="4218415"/>
            <a:ext cx="6128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Community Hydrogen Forum as part of the </a:t>
            </a:r>
            <a:r>
              <a:rPr lang="en-GB" sz="18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GenCOMM</a:t>
            </a:r>
            <a:r>
              <a:rPr lang="en-GB" sz="1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has received funding from Interreg NWE. Interreg NEW is funded by the European Regional Development Fund (ERDF) in activities based on the cooperation of organisations from eight countries: Belgium, France, Germany, Ireland, Luxembourg, The Netherlands, Switzerland and the United Kingdom.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picture containing bottle&#10;&#10;Description automatically generated">
            <a:extLst>
              <a:ext uri="{FF2B5EF4-FFF2-40B4-BE49-F238E27FC236}">
                <a16:creationId xmlns:a16="http://schemas.microsoft.com/office/drawing/2014/main" id="{92CE0EE2-05D4-7442-8997-5C189A9919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23" y="4218077"/>
            <a:ext cx="2654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65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548B3-F512-49D7-9998-5F4214A7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156A8-0144-49AF-9462-9BC8F009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FA01-5234-48FB-98CF-4A08638C0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88BD-24CB-41BE-BFB9-18A84707D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58F5-6EA1-41B9-AC5E-56C24B3713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F3E50-7606-4335-BF1C-60B0E41EB83D}"/>
              </a:ext>
            </a:extLst>
          </p:cNvPr>
          <p:cNvSpPr/>
          <p:nvPr userDrawn="1"/>
        </p:nvSpPr>
        <p:spPr>
          <a:xfrm>
            <a:off x="-59844" y="6060367"/>
            <a:ext cx="12251844" cy="794592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82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4DA0A-483A-4681-8A14-ED041125E2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767"/>
            <a:ext cx="1573747" cy="8852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D6AD78-A2B5-4C4A-9F68-D98435638E0D}"/>
              </a:ext>
            </a:extLst>
          </p:cNvPr>
          <p:cNvCxnSpPr/>
          <p:nvPr userDrawn="1"/>
        </p:nvCxnSpPr>
        <p:spPr>
          <a:xfrm>
            <a:off x="1931542" y="1690688"/>
            <a:ext cx="1026045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1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ds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mmunityh2.eu" TargetMode="External"/><Relationship Id="rId2" Type="http://schemas.openxmlformats.org/officeDocument/2006/relationships/hyperlink" Target="http://communityh2.e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about-u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h2-insight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link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link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link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community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ds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hinktheearth.net/thinkdaily/report/2010/08/rpt-53.html#page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h2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h2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h2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ve.com/2019/10/19/caetanobus-launches-fc-bus-with-toyota-syste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2DA4-F184-4A3C-BAC4-DD817A674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Community Hydrogen Forum and Decision Support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99DFC-3FF9-4C0E-857B-A3EF86B84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15438" cy="11731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 Rory Monaghan, NUI Galway</a:t>
            </a:r>
          </a:p>
          <a:p>
            <a:r>
              <a:rPr lang="en-GB" dirty="0"/>
              <a:t>Monday, 21</a:t>
            </a:r>
            <a:r>
              <a:rPr lang="en-GB" baseline="30000" dirty="0"/>
              <a:t>st</a:t>
            </a:r>
            <a:r>
              <a:rPr lang="en-GB" dirty="0"/>
              <a:t> October 2019</a:t>
            </a:r>
          </a:p>
          <a:p>
            <a:r>
              <a:rPr lang="en-GB" dirty="0"/>
              <a:t>Dublin City University</a:t>
            </a:r>
          </a:p>
        </p:txBody>
      </p:sp>
    </p:spTree>
    <p:extLst>
      <p:ext uri="{BB962C8B-B14F-4D97-AF65-F5344CB8AC3E}">
        <p14:creationId xmlns:p14="http://schemas.microsoft.com/office/powerpoint/2010/main" val="1026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Decision Support Tool</a:t>
            </a:r>
            <a:br>
              <a:rPr lang="en-IE" dirty="0" smtClean="0"/>
            </a:br>
            <a:r>
              <a:rPr lang="en-IE" dirty="0" smtClean="0"/>
              <a:t>How it works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61668" y="2413607"/>
            <a:ext cx="3717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Hydrogen energy equivalent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447" y="3171281"/>
            <a:ext cx="20531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demand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2949" y="1869569"/>
            <a:ext cx="4157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Annual energy demands for </a:t>
            </a:r>
            <a:r>
              <a:rPr lang="en-IE" sz="1400" dirty="0" smtClean="0">
                <a:latin typeface="Open Sans" panose="020B0606030504020204"/>
              </a:rPr>
              <a:t>big city bus fleets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0085" y="5830195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Available curtailed wind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0085" y="5223538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Optimal electrolyser size at every wind farm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1668" y="3815581"/>
            <a:ext cx="17572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Wind farm locations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1181" y="4446003"/>
            <a:ext cx="19248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Total hydrogen supply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0785" y="3808626"/>
            <a:ext cx="20056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Hydrogen supply chain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5636" y="3815580"/>
            <a:ext cx="15199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Big city locations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33" name="Straight Arrow Connector 32"/>
          <p:cNvCxnSpPr>
            <a:stCxn id="26" idx="2"/>
            <a:endCxn id="24" idx="0"/>
          </p:cNvCxnSpPr>
          <p:nvPr/>
        </p:nvCxnSpPr>
        <p:spPr>
          <a:xfrm>
            <a:off x="6020577" y="2177346"/>
            <a:ext cx="0" cy="23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2"/>
            <a:endCxn id="25" idx="0"/>
          </p:cNvCxnSpPr>
          <p:nvPr/>
        </p:nvCxnSpPr>
        <p:spPr>
          <a:xfrm>
            <a:off x="6020578" y="2721384"/>
            <a:ext cx="6433" cy="44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0"/>
            <a:endCxn id="28" idx="2"/>
          </p:cNvCxnSpPr>
          <p:nvPr/>
        </p:nvCxnSpPr>
        <p:spPr>
          <a:xfrm flipV="1">
            <a:off x="6038881" y="5531314"/>
            <a:ext cx="0" cy="29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0"/>
            <a:endCxn id="30" idx="2"/>
          </p:cNvCxnSpPr>
          <p:nvPr/>
        </p:nvCxnSpPr>
        <p:spPr>
          <a:xfrm flipH="1" flipV="1">
            <a:off x="6033625" y="4753779"/>
            <a:ext cx="5257" cy="46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9" idx="1"/>
          </p:cNvCxnSpPr>
          <p:nvPr/>
        </p:nvCxnSpPr>
        <p:spPr>
          <a:xfrm>
            <a:off x="4235605" y="3969469"/>
            <a:ext cx="580181" cy="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  <a:endCxn id="39" idx="3"/>
          </p:cNvCxnSpPr>
          <p:nvPr/>
        </p:nvCxnSpPr>
        <p:spPr>
          <a:xfrm flipH="1">
            <a:off x="7238244" y="3969469"/>
            <a:ext cx="613425" cy="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15785" y="2916459"/>
            <a:ext cx="2422458" cy="2108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Open Sans" panose="020B060603050402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8751" y="4123268"/>
            <a:ext cx="23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37 cities across North West Europe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8425" y="4123358"/>
            <a:ext cx="2911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4,252 </a:t>
            </a:r>
            <a:r>
              <a:rPr lang="en-IE" sz="1200" i="1" dirty="0" smtClean="0"/>
              <a:t>wind farms </a:t>
            </a:r>
            <a:r>
              <a:rPr lang="en-IE" sz="1200" i="1" dirty="0"/>
              <a:t>across North West Europe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03073" y="5824212"/>
            <a:ext cx="36175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latin typeface="Open Sans" panose="020B0606030504020204"/>
              </a:rPr>
              <a:t>“Top up” power needed from grid for 24/7 operation</a:t>
            </a:r>
            <a:endParaRPr lang="en-US" sz="1400" dirty="0">
              <a:latin typeface="Open Sans" panose="020B0606030504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3073" y="5217555"/>
            <a:ext cx="3617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latin typeface="Open Sans" panose="020B0606030504020204"/>
              </a:rPr>
              <a:t>Optimal electrolyser size at every wind farm</a:t>
            </a:r>
            <a:endParaRPr lang="en-US" sz="1400" dirty="0">
              <a:latin typeface="Open Sans" panose="020B0606030504020204"/>
            </a:endParaRPr>
          </a:p>
        </p:txBody>
      </p:sp>
      <p:cxnSp>
        <p:nvCxnSpPr>
          <p:cNvPr id="44" name="Straight Arrow Connector 43"/>
          <p:cNvCxnSpPr>
            <a:stCxn id="42" idx="0"/>
            <a:endCxn id="43" idx="2"/>
          </p:cNvCxnSpPr>
          <p:nvPr/>
        </p:nvCxnSpPr>
        <p:spPr>
          <a:xfrm flipV="1">
            <a:off x="9911869" y="5525332"/>
            <a:ext cx="0" cy="29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0"/>
          </p:cNvCxnSpPr>
          <p:nvPr/>
        </p:nvCxnSpPr>
        <p:spPr>
          <a:xfrm flipH="1" flipV="1">
            <a:off x="9906613" y="4598806"/>
            <a:ext cx="5256" cy="61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0" idx="3"/>
          </p:cNvCxnSpPr>
          <p:nvPr/>
        </p:nvCxnSpPr>
        <p:spPr>
          <a:xfrm flipH="1">
            <a:off x="6996067" y="4598807"/>
            <a:ext cx="2910546" cy="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9" grpId="0" animBg="1"/>
      <p:bldP spid="40" grpId="0"/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Decision Support Tool</a:t>
            </a:r>
            <a:br>
              <a:rPr lang="en-IE" dirty="0"/>
            </a:br>
            <a:r>
              <a:rPr lang="en-IE" dirty="0"/>
              <a:t>How it works</a:t>
            </a:r>
            <a:endParaRPr lang="en-US" dirty="0"/>
          </a:p>
        </p:txBody>
      </p:sp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936" y="6492875"/>
            <a:ext cx="2057400" cy="365125"/>
          </a:xfrm>
        </p:spPr>
        <p:txBody>
          <a:bodyPr/>
          <a:lstStyle/>
          <a:p>
            <a:fld id="{E87D083B-FAF2-5643-A9FC-521FAB15583B}" type="slidenum">
              <a:rPr lang="en-GB" sz="1200" smtClean="0"/>
              <a:t>11</a:t>
            </a:fld>
            <a:endParaRPr lang="en-GB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1641421" y="1686892"/>
            <a:ext cx="8759020" cy="1537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Input from users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422" y="5118926"/>
            <a:ext cx="5393001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Economic model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27106" y="3348691"/>
            <a:ext cx="5873335" cy="16461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>
                <a:latin typeface="Open Sans"/>
                <a:ea typeface="Cambria Math" panose="02040503050406030204" pitchFamily="18" charset="0"/>
              </a:rPr>
              <a:t>Technical model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655742" y="4280466"/>
            <a:ext cx="2317039" cy="6125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>
                <a:latin typeface="Open Sans"/>
              </a:rPr>
              <a:t>Required water (kg/y</a:t>
            </a:r>
            <a:r>
              <a:rPr lang="en-IE" sz="1200" dirty="0" smtClean="0">
                <a:latin typeface="Open Sans"/>
              </a:rPr>
              <a:t>)</a:t>
            </a:r>
            <a:endParaRPr lang="en-IE" sz="1200" dirty="0">
              <a:latin typeface="Open San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203102" y="3478588"/>
            <a:ext cx="3070970" cy="6120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>
                <a:latin typeface="Open Sans"/>
                <a:ea typeface="Cambria Math" panose="02040503050406030204" pitchFamily="18" charset="0"/>
              </a:rPr>
              <a:t>Optimum electrolyser size (MW</a:t>
            </a:r>
            <a:r>
              <a:rPr lang="en-IE" sz="1200" dirty="0" smtClean="0">
                <a:latin typeface="Open Sans"/>
                <a:ea typeface="Cambria Math" panose="02040503050406030204" pitchFamily="18" charset="0"/>
              </a:rPr>
              <a:t>)</a:t>
            </a:r>
            <a:endParaRPr lang="en-IE" sz="1200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55743" y="3477525"/>
            <a:ext cx="2317039" cy="6131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>
                <a:latin typeface="Open Sans"/>
                <a:ea typeface="Cambria Math" panose="02040503050406030204" pitchFamily="18" charset="0"/>
              </a:rPr>
              <a:t>Hydrogen production (kg/y</a:t>
            </a:r>
            <a:r>
              <a:rPr lang="en-IE" sz="1200" dirty="0" smtClean="0">
                <a:latin typeface="Open Sans"/>
                <a:ea typeface="Cambria Math" panose="02040503050406030204" pitchFamily="18" charset="0"/>
              </a:rPr>
              <a:t>)</a:t>
            </a:r>
            <a:endParaRPr lang="en-IE" sz="1200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203102" y="4262592"/>
            <a:ext cx="3070970" cy="6196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/>
              <a:t>Required electricity from the grid (MWh</a:t>
            </a:r>
            <a:r>
              <a:rPr lang="en-IE" sz="1200" dirty="0" smtClean="0"/>
              <a:t>)</a:t>
            </a:r>
            <a:endParaRPr lang="en-IE" sz="1200" dirty="0"/>
          </a:p>
        </p:txBody>
      </p:sp>
      <p:sp>
        <p:nvSpPr>
          <p:cNvPr id="72" name="Rounded Rectangle 71"/>
          <p:cNvSpPr/>
          <p:nvPr/>
        </p:nvSpPr>
        <p:spPr>
          <a:xfrm>
            <a:off x="1642234" y="3348690"/>
            <a:ext cx="2781353" cy="164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Open Sans"/>
              </a:rPr>
              <a:t>Techno-economic parameters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313273" y="2527705"/>
            <a:ext cx="3191734" cy="6103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IE" sz="1200" dirty="0">
                <a:solidFill>
                  <a:srgbClr val="000000"/>
                </a:solidFill>
                <a:cs typeface="Times New Roman"/>
              </a:rPr>
              <a:t>Wind curtailment volume (MWh</a:t>
            </a:r>
            <a:r>
              <a:rPr lang="en-IE" sz="1200" dirty="0" smtClean="0">
                <a:solidFill>
                  <a:srgbClr val="000000"/>
                </a:solidFill>
                <a:cs typeface="Times New Roman"/>
              </a:rPr>
              <a:t>)</a:t>
            </a:r>
            <a:endParaRPr lang="en-IE" sz="12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74" name="TextBox 6"/>
          <p:cNvSpPr txBox="1"/>
          <p:nvPr/>
        </p:nvSpPr>
        <p:spPr>
          <a:xfrm>
            <a:off x="1580713" y="5849685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/>
              <p:cNvSpPr/>
              <p:nvPr/>
            </p:nvSpPr>
            <p:spPr>
              <a:xfrm>
                <a:off x="2434305" y="1791982"/>
                <a:ext cx="2250566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wind curtailment,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E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DD</m:t>
                    </m:r>
                  </m:oMath>
                </a14:m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(%)</a:t>
                </a:r>
                <a:endParaRPr lang="en-IE" sz="1400" baseline="-25000" dirty="0">
                  <a:solidFill>
                    <a:srgbClr val="000000"/>
                  </a:solidFill>
                  <a:latin typeface="Open Sans"/>
                  <a:cs typeface="Times New Roman"/>
                </a:endParaRPr>
              </a:p>
            </p:txBody>
          </p:sp>
        </mc:Choice>
        <mc:Fallback xmlns=""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05" y="1791982"/>
                <a:ext cx="2250566" cy="362526"/>
              </a:xfrm>
              <a:prstGeom prst="roundRect">
                <a:avLst/>
              </a:prstGeom>
              <a:blipFill>
                <a:blip r:embed="rId2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/>
              <p:cNvSpPr/>
              <p:nvPr/>
            </p:nvSpPr>
            <p:spPr>
              <a:xfrm>
                <a:off x="5322753" y="5242979"/>
                <a:ext cx="1545249" cy="6196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Variable OPEX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 smtClean="0">
                    <a:latin typeface="Open Sans"/>
                  </a:rPr>
                  <a:t>)</a:t>
                </a:r>
                <a:endParaRPr lang="en-IE" sz="1200" dirty="0">
                  <a:latin typeface="Open Sans"/>
                </a:endParaRPr>
              </a:p>
            </p:txBody>
          </p:sp>
        </mc:Choice>
        <mc:Fallback xmlns=""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53" y="5242979"/>
                <a:ext cx="1545249" cy="6196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76"/>
          <p:cNvSpPr/>
          <p:nvPr/>
        </p:nvSpPr>
        <p:spPr>
          <a:xfrm>
            <a:off x="3098751" y="6034351"/>
            <a:ext cx="2429132" cy="6334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latin typeface="Open Sans"/>
              </a:rPr>
              <a:t>Operating cost relative to diesel (excl. transport)</a:t>
            </a:r>
            <a:endParaRPr lang="en-I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>
              <a:xfrm>
                <a:off x="3563841" y="5218795"/>
                <a:ext cx="1498864" cy="63240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Fixed OPEX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 smtClean="0">
                    <a:latin typeface="Open Sans"/>
                  </a:rPr>
                  <a:t>)</a:t>
                </a:r>
                <a:endParaRPr lang="en-IE" sz="1200" dirty="0">
                  <a:latin typeface="Open Sans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41" y="5218795"/>
                <a:ext cx="1498864" cy="6324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le 78"/>
              <p:cNvSpPr/>
              <p:nvPr/>
            </p:nvSpPr>
            <p:spPr>
              <a:xfrm>
                <a:off x="1841791" y="5221388"/>
                <a:ext cx="1462002" cy="63240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CAPEX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 smtClean="0">
                    <a:latin typeface="Open Sans"/>
                  </a:rPr>
                  <a:t>)</a:t>
                </a:r>
                <a:endParaRPr lang="en-IE" sz="1200" dirty="0">
                  <a:latin typeface="Open Sans"/>
                </a:endParaRPr>
              </a:p>
            </p:txBody>
          </p:sp>
        </mc:Choice>
        <mc:Fallback xmlns="">
          <p:sp>
            <p:nvSpPr>
              <p:cNvPr id="79" name="Rounded 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91" y="5221388"/>
                <a:ext cx="1462002" cy="63240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/>
              <p:cNvSpPr/>
              <p:nvPr/>
            </p:nvSpPr>
            <p:spPr>
              <a:xfrm>
                <a:off x="4783857" y="1805900"/>
                <a:ext cx="2250566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capacity factor,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CF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WF</m:t>
                    </m:r>
                  </m:oMath>
                </a14:m>
                <a:r>
                  <a:rPr lang="en-IE" sz="1400" baseline="-250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</a:t>
                </a: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(%)</a:t>
                </a:r>
              </a:p>
            </p:txBody>
          </p:sp>
        </mc:Choice>
        <mc:Fallback xmlns="">
          <p:sp>
            <p:nvSpPr>
              <p:cNvPr id="80" name="Rounded 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57" y="1805900"/>
                <a:ext cx="2250566" cy="362526"/>
              </a:xfrm>
              <a:prstGeom prst="round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ounded Rectangle 80"/>
              <p:cNvSpPr/>
              <p:nvPr/>
            </p:nvSpPr>
            <p:spPr>
              <a:xfrm>
                <a:off x="7133409" y="1809147"/>
                <a:ext cx="2715818" cy="36252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 sz="1000"/>
                </a:pP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wind farm capacity,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14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CP</m:t>
                    </m:r>
                    <m:r>
                      <m:rPr>
                        <m:nor/>
                      </m:rPr>
                      <a:rPr lang="en-IE" sz="1400" baseline="-25000" dirty="0">
                        <a:solidFill>
                          <a:srgbClr val="000000"/>
                        </a:solidFill>
                        <a:latin typeface="Open Sans"/>
                        <a:cs typeface="Times New Roman"/>
                      </a:rPr>
                      <m:t>WF</m:t>
                    </m:r>
                  </m:oMath>
                </a14:m>
                <a:r>
                  <a:rPr lang="en-IE" sz="1400" baseline="-250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 </a:t>
                </a:r>
                <a:r>
                  <a:rPr lang="en-IE" sz="1400" dirty="0">
                    <a:solidFill>
                      <a:srgbClr val="000000"/>
                    </a:solidFill>
                    <a:latin typeface="Open Sans"/>
                    <a:cs typeface="Times New Roman"/>
                  </a:rPr>
                  <a:t>(MW)</a:t>
                </a:r>
              </a:p>
            </p:txBody>
          </p:sp>
        </mc:Choice>
        <mc:Fallback xmlns="">
          <p:sp>
            <p:nvSpPr>
              <p:cNvPr id="81" name="Rounded 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09" y="1809147"/>
                <a:ext cx="2715818" cy="362526"/>
              </a:xfrm>
              <a:prstGeom prst="roundRect">
                <a:avLst/>
              </a:prstGeom>
              <a:blipFill>
                <a:blip r:embed="rId7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Elbow Connector 81"/>
          <p:cNvCxnSpPr>
            <a:stCxn id="75" idx="2"/>
            <a:endCxn id="73" idx="0"/>
          </p:cNvCxnSpPr>
          <p:nvPr/>
        </p:nvCxnSpPr>
        <p:spPr>
          <a:xfrm rot="16200000" flipH="1">
            <a:off x="4547766" y="1166330"/>
            <a:ext cx="373197" cy="2349552"/>
          </a:xfrm>
          <a:prstGeom prst="bentConnector3">
            <a:avLst/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81" idx="2"/>
            <a:endCxn id="73" idx="0"/>
          </p:cNvCxnSpPr>
          <p:nvPr/>
        </p:nvCxnSpPr>
        <p:spPr>
          <a:xfrm rot="5400000">
            <a:off x="7022213" y="1058600"/>
            <a:ext cx="356032" cy="2582178"/>
          </a:xfrm>
          <a:prstGeom prst="bentConnector3">
            <a:avLst>
              <a:gd name="adj1" fmla="val 47325"/>
            </a:avLst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2"/>
            <a:endCxn id="73" idx="0"/>
          </p:cNvCxnSpPr>
          <p:nvPr/>
        </p:nvCxnSpPr>
        <p:spPr>
          <a:xfrm>
            <a:off x="5909140" y="2168426"/>
            <a:ext cx="0" cy="359279"/>
          </a:xfrm>
          <a:prstGeom prst="straightConnector1">
            <a:avLst/>
          </a:prstGeom>
          <a:ln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0" idx="2"/>
            <a:endCxn id="68" idx="0"/>
          </p:cNvCxnSpPr>
          <p:nvPr/>
        </p:nvCxnSpPr>
        <p:spPr>
          <a:xfrm flipH="1">
            <a:off x="5814262" y="4090655"/>
            <a:ext cx="1" cy="189811"/>
          </a:xfrm>
          <a:prstGeom prst="straightConnector1">
            <a:avLst/>
          </a:prstGeom>
          <a:ln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9" idx="2"/>
            <a:endCxn id="71" idx="0"/>
          </p:cNvCxnSpPr>
          <p:nvPr/>
        </p:nvCxnSpPr>
        <p:spPr>
          <a:xfrm>
            <a:off x="8738587" y="4090656"/>
            <a:ext cx="0" cy="171936"/>
          </a:xfrm>
          <a:prstGeom prst="straightConnector1">
            <a:avLst/>
          </a:prstGeom>
          <a:ln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79" idx="2"/>
            <a:endCxn id="77" idx="0"/>
          </p:cNvCxnSpPr>
          <p:nvPr/>
        </p:nvCxnSpPr>
        <p:spPr>
          <a:xfrm rot="16200000" flipH="1">
            <a:off x="3352773" y="5073807"/>
            <a:ext cx="180562" cy="1740525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6" idx="2"/>
            <a:endCxn id="77" idx="0"/>
          </p:cNvCxnSpPr>
          <p:nvPr/>
        </p:nvCxnSpPr>
        <p:spPr>
          <a:xfrm rot="5400000">
            <a:off x="5118479" y="5057452"/>
            <a:ext cx="171738" cy="1782061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8" idx="2"/>
            <a:endCxn id="77" idx="0"/>
          </p:cNvCxnSpPr>
          <p:nvPr/>
        </p:nvCxnSpPr>
        <p:spPr>
          <a:xfrm>
            <a:off x="4313273" y="5851197"/>
            <a:ext cx="44" cy="183154"/>
          </a:xfrm>
          <a:prstGeom prst="straightConnector1">
            <a:avLst/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909141" y="3224638"/>
            <a:ext cx="0" cy="124053"/>
          </a:xfrm>
          <a:prstGeom prst="straightConnector1">
            <a:avLst/>
          </a:prstGeom>
          <a:ln>
            <a:solidFill>
              <a:srgbClr val="DEEB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910233" y="4994874"/>
            <a:ext cx="0" cy="124053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070691" y="4994873"/>
            <a:ext cx="0" cy="124053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234792" y="5118926"/>
            <a:ext cx="3165649" cy="1646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Open Sans"/>
                <a:ea typeface="+mn-ea"/>
                <a:cs typeface="+mn-cs"/>
              </a:defRPr>
            </a:pPr>
            <a:r>
              <a:rPr lang="en-US" dirty="0" smtClean="0">
                <a:latin typeface="Open Sans"/>
                <a:ea typeface="Cambria Math" panose="02040503050406030204" pitchFamily="18" charset="0"/>
              </a:rPr>
              <a:t>Transport model</a:t>
            </a:r>
            <a:endParaRPr lang="en-US" dirty="0">
              <a:latin typeface="Open Sans"/>
              <a:ea typeface="Cambria Math" panose="02040503050406030204" pitchFamily="18" charset="0"/>
            </a:endParaRPr>
          </a:p>
        </p:txBody>
      </p:sp>
      <p:sp>
        <p:nvSpPr>
          <p:cNvPr id="95" name="TextBox 6"/>
          <p:cNvSpPr txBox="1"/>
          <p:nvPr/>
        </p:nvSpPr>
        <p:spPr>
          <a:xfrm>
            <a:off x="6145575" y="5823934"/>
            <a:ext cx="45719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928936" y="6019977"/>
            <a:ext cx="1874993" cy="6334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latin typeface="Open Sans"/>
              </a:rPr>
              <a:t>Full operating </a:t>
            </a:r>
            <a:r>
              <a:rPr lang="en-IE" sz="1200" dirty="0">
                <a:latin typeface="Open Sans"/>
              </a:rPr>
              <a:t>cost relative to </a:t>
            </a:r>
            <a:r>
              <a:rPr lang="en-IE" sz="1200" dirty="0" smtClean="0">
                <a:latin typeface="Open Sans"/>
              </a:rPr>
              <a:t>diesel</a:t>
            </a:r>
            <a:endParaRPr lang="en-IE" sz="1400" dirty="0"/>
          </a:p>
        </p:txBody>
      </p:sp>
      <p:sp>
        <p:nvSpPr>
          <p:cNvPr id="97" name="Rounded Rectangle 96"/>
          <p:cNvSpPr/>
          <p:nvPr/>
        </p:nvSpPr>
        <p:spPr>
          <a:xfrm>
            <a:off x="8631917" y="5218795"/>
            <a:ext cx="1641851" cy="6324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latin typeface="Open Sans"/>
              </a:rPr>
              <a:t>Location &amp; routes by GIS</a:t>
            </a:r>
            <a:endParaRPr lang="en-IE" sz="1200" dirty="0">
              <a:latin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ounded Rectangle 97"/>
              <p:cNvSpPr/>
              <p:nvPr/>
            </p:nvSpPr>
            <p:spPr>
              <a:xfrm>
                <a:off x="7367066" y="5221388"/>
                <a:ext cx="1132577" cy="63240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E" sz="1200" dirty="0">
                    <a:latin typeface="Open Sans"/>
                  </a:rPr>
                  <a:t>Travel cost (</a:t>
                </a:r>
                <a14:m>
                  <m:oMath xmlns:m="http://schemas.openxmlformats.org/officeDocument/2006/math">
                    <m:r>
                      <a:rPr lang="en-IE" sz="1200" i="1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sz="1200" dirty="0">
                    <a:latin typeface="Open Sans"/>
                  </a:rPr>
                  <a:t>)</a:t>
                </a:r>
              </a:p>
            </p:txBody>
          </p:sp>
        </mc:Choice>
        <mc:Fallback xmlns="">
          <p:sp>
            <p:nvSpPr>
              <p:cNvPr id="98" name="Rounded 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066" y="5221388"/>
                <a:ext cx="1132577" cy="6324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Elbow Connector 98"/>
          <p:cNvCxnSpPr>
            <a:stCxn id="98" idx="2"/>
            <a:endCxn id="96" idx="0"/>
          </p:cNvCxnSpPr>
          <p:nvPr/>
        </p:nvCxnSpPr>
        <p:spPr>
          <a:xfrm rot="16200000" flipH="1">
            <a:off x="8316800" y="5470344"/>
            <a:ext cx="166188" cy="933078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97" idx="2"/>
            <a:endCxn id="96" idx="0"/>
          </p:cNvCxnSpPr>
          <p:nvPr/>
        </p:nvCxnSpPr>
        <p:spPr>
          <a:xfrm rot="5400000">
            <a:off x="9075248" y="5642382"/>
            <a:ext cx="168780" cy="586410"/>
          </a:xfrm>
          <a:prstGeom prst="bentConnector3">
            <a:avLst>
              <a:gd name="adj1" fmla="val 50000"/>
            </a:avLst>
          </a:prstGeom>
          <a:ln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6" idx="3"/>
            <a:endCxn id="94" idx="1"/>
          </p:cNvCxnSpPr>
          <p:nvPr/>
        </p:nvCxnSpPr>
        <p:spPr>
          <a:xfrm>
            <a:off x="7034423" y="5942018"/>
            <a:ext cx="200369" cy="0"/>
          </a:xfrm>
          <a:prstGeom prst="straightConnector1">
            <a:avLst/>
          </a:prstGeom>
          <a:ln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94" grpId="0" animBg="1"/>
      <p:bldP spid="96" grpId="0" animBg="1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Decision Support Tool</a:t>
            </a:r>
            <a:br>
              <a:rPr lang="en-IE" dirty="0" smtClean="0"/>
            </a:br>
            <a:r>
              <a:rPr lang="en-IE" dirty="0" smtClean="0"/>
              <a:t>Results for Dublin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608492" y="6176963"/>
            <a:ext cx="4975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http://communityh2.eu/dst/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4489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Decision Support Tool</a:t>
            </a:r>
            <a:br>
              <a:rPr lang="en-IE" dirty="0"/>
            </a:br>
            <a:r>
              <a:rPr lang="en-IE" dirty="0"/>
              <a:t>Results for Dublin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48" y="4332054"/>
            <a:ext cx="3646488" cy="1755458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sz="2400" dirty="0" smtClean="0"/>
              <a:t>Hydrogen </a:t>
            </a:r>
            <a:r>
              <a:rPr lang="en-IE" sz="2400" dirty="0"/>
              <a:t>would displace 70% of </a:t>
            </a:r>
            <a:r>
              <a:rPr lang="en-IE" sz="2400" dirty="0" smtClean="0"/>
              <a:t>Dublin bus </a:t>
            </a:r>
            <a:r>
              <a:rPr lang="en-IE" sz="2400" dirty="0"/>
              <a:t>fleet fuel use with curtailed operation of the electrolyser, or 100% with full time operation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7" y="1736174"/>
            <a:ext cx="3648075" cy="259588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05" y="1736174"/>
            <a:ext cx="3651250" cy="25717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98" y="1736174"/>
            <a:ext cx="3617595" cy="25812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89079" y="4336373"/>
            <a:ext cx="3646488" cy="23626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400" dirty="0" smtClean="0"/>
              <a:t>A Dublin fuel </a:t>
            </a:r>
            <a:r>
              <a:rPr lang="en-IE" sz="2400" dirty="0"/>
              <a:t>cell </a:t>
            </a:r>
            <a:r>
              <a:rPr lang="en-IE" sz="2400" dirty="0" smtClean="0"/>
              <a:t>bus </a:t>
            </a:r>
            <a:r>
              <a:rPr lang="en-IE" sz="2400" dirty="0"/>
              <a:t>could operate with costs from 26% higher than diesel </a:t>
            </a:r>
            <a:r>
              <a:rPr lang="en-IE" sz="2400" dirty="0" smtClean="0"/>
              <a:t>(full </a:t>
            </a:r>
            <a:r>
              <a:rPr lang="en-IE" sz="2400" dirty="0"/>
              <a:t>time electrolyser </a:t>
            </a:r>
            <a:r>
              <a:rPr lang="en-IE" sz="2400" dirty="0" smtClean="0"/>
              <a:t>operation, cheap </a:t>
            </a:r>
            <a:r>
              <a:rPr lang="en-IE" sz="2400" dirty="0"/>
              <a:t>electricity) to 67% higher </a:t>
            </a:r>
            <a:r>
              <a:rPr lang="en-IE" sz="2400" dirty="0" smtClean="0"/>
              <a:t>(curtailed operation, expensive </a:t>
            </a:r>
            <a:r>
              <a:rPr lang="en-IE" sz="2400" dirty="0"/>
              <a:t>electricity)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23798" y="4332054"/>
            <a:ext cx="3646488" cy="23626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400" dirty="0" smtClean="0"/>
              <a:t>Over </a:t>
            </a:r>
            <a:r>
              <a:rPr lang="en-IE" sz="2400" dirty="0"/>
              <a:t>80% of the hydrogen available to fuel the </a:t>
            </a:r>
            <a:r>
              <a:rPr lang="en-IE" sz="2400" dirty="0" smtClean="0"/>
              <a:t>Dublin bus </a:t>
            </a:r>
            <a:r>
              <a:rPr lang="en-IE" sz="2400" dirty="0"/>
              <a:t>fleet must be transported over 200 </a:t>
            </a:r>
            <a:r>
              <a:rPr lang="en-IE" sz="2400" dirty="0" smtClean="0"/>
              <a:t>km (from the west coast) but the wind resource makes it worthwhile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86477" y="3686403"/>
            <a:ext cx="6819046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3600" b="1" dirty="0" smtClean="0"/>
              <a:t>The hydrogen opportunity is here. </a:t>
            </a:r>
          </a:p>
          <a:p>
            <a:pPr algn="ctr"/>
            <a:r>
              <a:rPr lang="en-IE" sz="3600" b="1" dirty="0" smtClean="0"/>
              <a:t>Will your community explore it?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123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Next Steps</a:t>
            </a:r>
            <a:br>
              <a:rPr lang="en-IE" dirty="0" smtClean="0"/>
            </a:br>
            <a:r>
              <a:rPr lang="en-IE" dirty="0" smtClean="0"/>
              <a:t>For the DST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Projections of future costs</a:t>
            </a:r>
          </a:p>
          <a:p>
            <a:endParaRPr lang="en-IE" dirty="0" smtClean="0"/>
          </a:p>
          <a:p>
            <a:r>
              <a:rPr lang="en-IE" dirty="0" smtClean="0"/>
              <a:t>Addition of solar and bioenergy</a:t>
            </a:r>
          </a:p>
          <a:p>
            <a:endParaRPr lang="en-IE" dirty="0" smtClean="0"/>
          </a:p>
          <a:p>
            <a:r>
              <a:rPr lang="en-IE" dirty="0" smtClean="0"/>
              <a:t>Addition of other use cases</a:t>
            </a:r>
          </a:p>
          <a:p>
            <a:endParaRPr lang="en-IE" dirty="0"/>
          </a:p>
          <a:p>
            <a:r>
              <a:rPr lang="en-IE" dirty="0" smtClean="0"/>
              <a:t>Publication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Next Steps</a:t>
            </a:r>
            <a:br>
              <a:rPr lang="en-IE" dirty="0"/>
            </a:br>
            <a:r>
              <a:rPr lang="en-IE" dirty="0"/>
              <a:t>For </a:t>
            </a:r>
            <a:r>
              <a:rPr lang="en-IE" dirty="0" smtClean="0"/>
              <a:t>potential hydrogen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Go to </a:t>
            </a:r>
            <a:r>
              <a:rPr lang="en-US" dirty="0">
                <a:hlinkClick r:id="rId2"/>
              </a:rPr>
              <a:t>http://communityh2.eu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and register to join the Community Hydrogen Forum</a:t>
            </a:r>
          </a:p>
          <a:p>
            <a:endParaRPr lang="en-IE" dirty="0" smtClean="0"/>
          </a:p>
          <a:p>
            <a:r>
              <a:rPr lang="en-IE" dirty="0" smtClean="0"/>
              <a:t>Learn about the exciting community hydrogen projects underway across North West Europe </a:t>
            </a:r>
            <a:endParaRPr lang="en-IE" dirty="0"/>
          </a:p>
          <a:p>
            <a:endParaRPr lang="en-IE" dirty="0"/>
          </a:p>
          <a:p>
            <a:r>
              <a:rPr lang="en-IE" dirty="0" smtClean="0"/>
              <a:t>Explore your region’s hydrogen potential using the DST</a:t>
            </a:r>
          </a:p>
          <a:p>
            <a:endParaRPr lang="en-IE" dirty="0"/>
          </a:p>
          <a:p>
            <a:r>
              <a:rPr lang="en-IE" dirty="0" smtClean="0"/>
              <a:t>Contact the Community Hydrogen Forum at </a:t>
            </a:r>
            <a:r>
              <a:rPr lang="en-US" dirty="0" smtClean="0">
                <a:hlinkClick r:id="rId3"/>
              </a:rPr>
              <a:t>info@communityh2.eu</a:t>
            </a:r>
            <a:r>
              <a:rPr lang="en-US" dirty="0" smtClean="0"/>
              <a:t> to start taking the next steps to </a:t>
            </a:r>
            <a:r>
              <a:rPr lang="en-US" dirty="0" err="1" smtClean="0"/>
              <a:t>realise</a:t>
            </a:r>
            <a:r>
              <a:rPr lang="en-US" dirty="0" smtClean="0"/>
              <a:t> your community’s hydrogen opportunity</a:t>
            </a:r>
            <a:endParaRPr lang="en-IE" dirty="0" smtClean="0"/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9469-4058-4E6E-BA0D-31611CD1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/>
              <a:t>About 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E65E7A-35E0-400D-A039-A731ABF0A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776" y="1825625"/>
            <a:ext cx="6310447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124192" y="6176963"/>
            <a:ext cx="5943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http://communityh2.eu/about-us/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459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6957-C1B6-4CC2-878B-CFB7D669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/>
              <a:t>Hydrogen insights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602C78-91B0-48F8-BD08-918588FE6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128" y="1825625"/>
            <a:ext cx="6323743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2953248" y="6176963"/>
            <a:ext cx="6285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http://communityh2.eu/h2-insights/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683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0D62-7337-4906-AEA2-53C82BE9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 smtClean="0"/>
              <a:t>Links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DB27A-C6BF-4CF5-89CE-30F24C861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349" y="1825625"/>
            <a:ext cx="6199301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896327" y="6176963"/>
            <a:ext cx="4399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dirty="0">
                <a:hlinkClick r:id="rId3"/>
              </a:rPr>
              <a:t>http://communityh2.eu/</a:t>
            </a:r>
            <a:r>
              <a:rPr lang="en-I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FF0F-BDB4-4C78-B84E-653DEA53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0BC69-60B1-4D09-84D5-A0FE9054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/>
              <a:t>GenComm</a:t>
            </a:r>
            <a:r>
              <a:rPr lang="en-IE" dirty="0"/>
              <a:t> </a:t>
            </a:r>
            <a:r>
              <a:rPr lang="en-IE" dirty="0" smtClean="0"/>
              <a:t>Deliverables</a:t>
            </a:r>
            <a:endParaRPr lang="en-IE" dirty="0"/>
          </a:p>
          <a:p>
            <a:endParaRPr lang="en-IE" dirty="0"/>
          </a:p>
          <a:p>
            <a:r>
              <a:rPr lang="en-IE" dirty="0"/>
              <a:t>The </a:t>
            </a:r>
            <a:r>
              <a:rPr lang="en-IE" dirty="0" smtClean="0"/>
              <a:t>Hydrogen Opportunity </a:t>
            </a:r>
            <a:r>
              <a:rPr lang="en-IE" dirty="0"/>
              <a:t>for </a:t>
            </a:r>
            <a:r>
              <a:rPr lang="en-IE" dirty="0" smtClean="0"/>
              <a:t>Communities</a:t>
            </a:r>
            <a:endParaRPr lang="en-IE" dirty="0"/>
          </a:p>
          <a:p>
            <a:endParaRPr lang="en-IE" dirty="0"/>
          </a:p>
          <a:p>
            <a:r>
              <a:rPr lang="en-IE" dirty="0"/>
              <a:t>The Community Hydrogen Forum</a:t>
            </a:r>
          </a:p>
          <a:p>
            <a:endParaRPr lang="en-IE" dirty="0"/>
          </a:p>
          <a:p>
            <a:r>
              <a:rPr lang="en-IE" dirty="0"/>
              <a:t>The CH2F Decision Support Tool</a:t>
            </a:r>
          </a:p>
          <a:p>
            <a:endParaRPr lang="en-IE" dirty="0"/>
          </a:p>
          <a:p>
            <a:r>
              <a:rPr lang="en-IE" dirty="0"/>
              <a:t>The </a:t>
            </a:r>
            <a:r>
              <a:rPr lang="en-IE" dirty="0" smtClean="0"/>
              <a:t>Next Steps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6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0D62-7337-4906-AEA2-53C82BE9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/>
              <a:t>Links – National hydrogen associations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6D07B-166A-4678-BF93-F76388B9A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442" y="1825625"/>
            <a:ext cx="7229115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489453" y="6176963"/>
            <a:ext cx="5213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http://communityh2.eu/links/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153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0D62-7337-4906-AEA2-53C82BE9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/>
              <a:t>Links – </a:t>
            </a:r>
            <a:r>
              <a:rPr lang="en-IE" dirty="0" smtClean="0"/>
              <a:t>Some key EU projects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50A3F5-D085-44BE-928B-F423D310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395" y="1825625"/>
            <a:ext cx="8933210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489453" y="6176963"/>
            <a:ext cx="5213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http://communityh2.eu/links/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5110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0D62-7337-4906-AEA2-53C82BE9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 smtClean="0"/>
              <a:t>Links – </a:t>
            </a:r>
            <a:r>
              <a:rPr lang="en-IE" dirty="0" err="1" smtClean="0"/>
              <a:t>GenComm</a:t>
            </a:r>
            <a:r>
              <a:rPr lang="en-IE" dirty="0" smtClean="0"/>
              <a:t> partners</a:t>
            </a: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9B7D83-C6CE-4B64-9C6D-58C5D5524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040" y="1825625"/>
            <a:ext cx="6497920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489453" y="6176963"/>
            <a:ext cx="5213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http://communityh2.eu/links/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5900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47BF-CD3B-4593-869B-7E6C1FD1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 smtClean="0"/>
              <a:t>Hydrogen discussion forum</a:t>
            </a:r>
            <a:endParaRPr lang="en-IE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24" t="8679" r="12399" b="5063"/>
          <a:stretch/>
        </p:blipFill>
        <p:spPr>
          <a:xfrm>
            <a:off x="2693633" y="1825625"/>
            <a:ext cx="6804733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2919906" y="6176963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http://communityh2.eu/community/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814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Tour backup slides</a:t>
            </a:r>
            <a:br>
              <a:rPr lang="en-IE" dirty="0"/>
            </a:br>
            <a:r>
              <a:rPr lang="en-IE" dirty="0" smtClean="0"/>
              <a:t>Decision Support Tool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80" r="1142" b="5863"/>
          <a:stretch/>
        </p:blipFill>
        <p:spPr>
          <a:xfrm>
            <a:off x="1600562" y="1825625"/>
            <a:ext cx="8990876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608492" y="6176963"/>
            <a:ext cx="4975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http://communityh2.eu/dst/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6602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BC19BF-1DF3-4E10-9A52-6F280721FE82}"/>
              </a:ext>
            </a:extLst>
          </p:cNvPr>
          <p:cNvSpPr/>
          <p:nvPr/>
        </p:nvSpPr>
        <p:spPr>
          <a:xfrm>
            <a:off x="82062" y="1863969"/>
            <a:ext cx="12027876" cy="4103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3C6A02-420B-4C45-AE00-F63AC01522D2}"/>
              </a:ext>
            </a:extLst>
          </p:cNvPr>
          <p:cNvSpPr/>
          <p:nvPr/>
        </p:nvSpPr>
        <p:spPr>
          <a:xfrm>
            <a:off x="2966847" y="2167692"/>
            <a:ext cx="6117385" cy="3657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ADD89-C879-459F-BEF2-28590EDB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8662" cy="1325563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GenComm</a:t>
            </a:r>
            <a:r>
              <a:rPr lang="en-IE" dirty="0"/>
              <a:t> </a:t>
            </a:r>
            <a:r>
              <a:rPr lang="en-IE" dirty="0" smtClean="0"/>
              <a:t>Deliverables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Community Hydrogen Forum &amp; Decision Support Tool</a:t>
            </a:r>
          </a:p>
        </p:txBody>
      </p:sp>
      <p:pic>
        <p:nvPicPr>
          <p:cNvPr id="4" name="Grafik 115">
            <a:extLst>
              <a:ext uri="{FF2B5EF4-FFF2-40B4-BE49-F238E27FC236}">
                <a16:creationId xmlns:a16="http://schemas.microsoft.com/office/drawing/2014/main" id="{6DFC7476-CE7D-487C-874E-F406686FC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04" y="3970666"/>
            <a:ext cx="488926" cy="492668"/>
          </a:xfrm>
          <a:prstGeom prst="rect">
            <a:avLst/>
          </a:prstGeom>
        </p:spPr>
      </p:pic>
      <p:sp>
        <p:nvSpPr>
          <p:cNvPr id="5" name="Ellipse 22">
            <a:extLst>
              <a:ext uri="{FF2B5EF4-FFF2-40B4-BE49-F238E27FC236}">
                <a16:creationId xmlns:a16="http://schemas.microsoft.com/office/drawing/2014/main" id="{90D4FF51-0034-447E-8156-86E22DAFD4A5}"/>
              </a:ext>
            </a:extLst>
          </p:cNvPr>
          <p:cNvSpPr/>
          <p:nvPr/>
        </p:nvSpPr>
        <p:spPr>
          <a:xfrm>
            <a:off x="3263675" y="3031140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Ellipse 23">
            <a:extLst>
              <a:ext uri="{FF2B5EF4-FFF2-40B4-BE49-F238E27FC236}">
                <a16:creationId xmlns:a16="http://schemas.microsoft.com/office/drawing/2014/main" id="{0120F097-D418-4161-AC78-2A39978F3C7B}"/>
              </a:ext>
            </a:extLst>
          </p:cNvPr>
          <p:cNvSpPr/>
          <p:nvPr/>
        </p:nvSpPr>
        <p:spPr>
          <a:xfrm>
            <a:off x="3263675" y="3910401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Ellipse 24">
            <a:extLst>
              <a:ext uri="{FF2B5EF4-FFF2-40B4-BE49-F238E27FC236}">
                <a16:creationId xmlns:a16="http://schemas.microsoft.com/office/drawing/2014/main" id="{EEAF2754-EBDA-43A4-9930-E56602D2E21B}"/>
              </a:ext>
            </a:extLst>
          </p:cNvPr>
          <p:cNvSpPr/>
          <p:nvPr/>
        </p:nvSpPr>
        <p:spPr>
          <a:xfrm>
            <a:off x="3263675" y="4769986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Abgerundetes Rechteck 45">
            <a:extLst>
              <a:ext uri="{FF2B5EF4-FFF2-40B4-BE49-F238E27FC236}">
                <a16:creationId xmlns:a16="http://schemas.microsoft.com/office/drawing/2014/main" id="{70447E04-D995-41CC-AE2F-898C3BD4C084}"/>
              </a:ext>
            </a:extLst>
          </p:cNvPr>
          <p:cNvSpPr/>
          <p:nvPr/>
        </p:nvSpPr>
        <p:spPr>
          <a:xfrm>
            <a:off x="3234274" y="3673857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Abgerundetes Rechteck 47">
            <a:extLst>
              <a:ext uri="{FF2B5EF4-FFF2-40B4-BE49-F238E27FC236}">
                <a16:creationId xmlns:a16="http://schemas.microsoft.com/office/drawing/2014/main" id="{018519C1-903F-4848-868D-33BDBFC248B6}"/>
              </a:ext>
            </a:extLst>
          </p:cNvPr>
          <p:cNvSpPr/>
          <p:nvPr/>
        </p:nvSpPr>
        <p:spPr>
          <a:xfrm>
            <a:off x="3226592" y="5401997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0" name="Grafik 49">
            <a:extLst>
              <a:ext uri="{FF2B5EF4-FFF2-40B4-BE49-F238E27FC236}">
                <a16:creationId xmlns:a16="http://schemas.microsoft.com/office/drawing/2014/main" id="{D9433C69-22A8-434E-BE8A-B7C127C53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53" y="3157623"/>
            <a:ext cx="366581" cy="3665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Rechteck 17">
            <a:extLst>
              <a:ext uri="{FF2B5EF4-FFF2-40B4-BE49-F238E27FC236}">
                <a16:creationId xmlns:a16="http://schemas.microsoft.com/office/drawing/2014/main" id="{4B48CF57-08FB-4203-8194-6A5A5F440CBF}"/>
              </a:ext>
            </a:extLst>
          </p:cNvPr>
          <p:cNvSpPr/>
          <p:nvPr/>
        </p:nvSpPr>
        <p:spPr>
          <a:xfrm>
            <a:off x="3202917" y="3686619"/>
            <a:ext cx="79306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Wind Energy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pic>
        <p:nvPicPr>
          <p:cNvPr id="12" name="Picture 2" descr="Bildergebnis für PV panel Icon grey png">
            <a:extLst>
              <a:ext uri="{FF2B5EF4-FFF2-40B4-BE49-F238E27FC236}">
                <a16:creationId xmlns:a16="http://schemas.microsoft.com/office/drawing/2014/main" id="{EE77C2F1-6DF7-4E0A-B466-3664FD46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81" y="4009803"/>
            <a:ext cx="407690" cy="40769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3" name="Abgerundetes Rechteck 53">
            <a:extLst>
              <a:ext uri="{FF2B5EF4-FFF2-40B4-BE49-F238E27FC236}">
                <a16:creationId xmlns:a16="http://schemas.microsoft.com/office/drawing/2014/main" id="{7AB6C050-7A68-434E-BF6C-995C7A652D7C}"/>
              </a:ext>
            </a:extLst>
          </p:cNvPr>
          <p:cNvSpPr/>
          <p:nvPr/>
        </p:nvSpPr>
        <p:spPr>
          <a:xfrm>
            <a:off x="3235187" y="4542411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echteck 54">
            <a:extLst>
              <a:ext uri="{FF2B5EF4-FFF2-40B4-BE49-F238E27FC236}">
                <a16:creationId xmlns:a16="http://schemas.microsoft.com/office/drawing/2014/main" id="{C60DC0DA-0270-43D6-BE28-C8BAADA42DA4}"/>
              </a:ext>
            </a:extLst>
          </p:cNvPr>
          <p:cNvSpPr/>
          <p:nvPr/>
        </p:nvSpPr>
        <p:spPr>
          <a:xfrm>
            <a:off x="3202916" y="4555173"/>
            <a:ext cx="77639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Solar Energy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15" name="Rechteck 55">
            <a:extLst>
              <a:ext uri="{FF2B5EF4-FFF2-40B4-BE49-F238E27FC236}">
                <a16:creationId xmlns:a16="http://schemas.microsoft.com/office/drawing/2014/main" id="{0EC687EF-50E9-492D-9BEB-4CB7A914B7BF}"/>
              </a:ext>
            </a:extLst>
          </p:cNvPr>
          <p:cNvSpPr/>
          <p:nvPr/>
        </p:nvSpPr>
        <p:spPr>
          <a:xfrm>
            <a:off x="3234459" y="5416967"/>
            <a:ext cx="72472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AD Plant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pic>
        <p:nvPicPr>
          <p:cNvPr id="16" name="Grafik 56">
            <a:extLst>
              <a:ext uri="{FF2B5EF4-FFF2-40B4-BE49-F238E27FC236}">
                <a16:creationId xmlns:a16="http://schemas.microsoft.com/office/drawing/2014/main" id="{8FE0DDC3-3559-48A9-B212-17B072EB8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53" y="4891921"/>
            <a:ext cx="363630" cy="363630"/>
          </a:xfrm>
          <a:prstGeom prst="rect">
            <a:avLst/>
          </a:prstGeom>
        </p:spPr>
      </p:pic>
      <p:sp>
        <p:nvSpPr>
          <p:cNvPr id="17" name="Ellipse 100">
            <a:extLst>
              <a:ext uri="{FF2B5EF4-FFF2-40B4-BE49-F238E27FC236}">
                <a16:creationId xmlns:a16="http://schemas.microsoft.com/office/drawing/2014/main" id="{F0072CB3-8D40-41C3-AB45-61F65D1B2882}"/>
              </a:ext>
            </a:extLst>
          </p:cNvPr>
          <p:cNvSpPr/>
          <p:nvPr/>
        </p:nvSpPr>
        <p:spPr>
          <a:xfrm>
            <a:off x="8118696" y="2770183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8" name="Ellipse 101">
            <a:extLst>
              <a:ext uri="{FF2B5EF4-FFF2-40B4-BE49-F238E27FC236}">
                <a16:creationId xmlns:a16="http://schemas.microsoft.com/office/drawing/2014/main" id="{B7A93903-25E2-4B41-B27C-64F13AD74782}"/>
              </a:ext>
            </a:extLst>
          </p:cNvPr>
          <p:cNvSpPr/>
          <p:nvPr/>
        </p:nvSpPr>
        <p:spPr>
          <a:xfrm>
            <a:off x="8118696" y="3914742"/>
            <a:ext cx="607500" cy="6075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9" name="Ellipse 102">
            <a:extLst>
              <a:ext uri="{FF2B5EF4-FFF2-40B4-BE49-F238E27FC236}">
                <a16:creationId xmlns:a16="http://schemas.microsoft.com/office/drawing/2014/main" id="{FFAD9A56-7658-4974-A9B1-355863FA6E71}"/>
              </a:ext>
            </a:extLst>
          </p:cNvPr>
          <p:cNvSpPr/>
          <p:nvPr/>
        </p:nvSpPr>
        <p:spPr>
          <a:xfrm>
            <a:off x="8118696" y="4703941"/>
            <a:ext cx="607500" cy="6075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0" name="Abgerundetes Rechteck 103">
            <a:extLst>
              <a:ext uri="{FF2B5EF4-FFF2-40B4-BE49-F238E27FC236}">
                <a16:creationId xmlns:a16="http://schemas.microsoft.com/office/drawing/2014/main" id="{271F4589-21D1-4180-9D53-BD05C9EE6F81}"/>
              </a:ext>
            </a:extLst>
          </p:cNvPr>
          <p:cNvSpPr/>
          <p:nvPr/>
        </p:nvSpPr>
        <p:spPr>
          <a:xfrm>
            <a:off x="8067639" y="3412900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1" name="Abgerundetes Rechteck 104">
            <a:extLst>
              <a:ext uri="{FF2B5EF4-FFF2-40B4-BE49-F238E27FC236}">
                <a16:creationId xmlns:a16="http://schemas.microsoft.com/office/drawing/2014/main" id="{931F5672-B1B3-4464-9FAB-1B55BB6B4C7D}"/>
              </a:ext>
            </a:extLst>
          </p:cNvPr>
          <p:cNvSpPr/>
          <p:nvPr/>
        </p:nvSpPr>
        <p:spPr>
          <a:xfrm>
            <a:off x="8009703" y="5335952"/>
            <a:ext cx="887930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2" name="Rechteck 106">
            <a:extLst>
              <a:ext uri="{FF2B5EF4-FFF2-40B4-BE49-F238E27FC236}">
                <a16:creationId xmlns:a16="http://schemas.microsoft.com/office/drawing/2014/main" id="{DCB11B8D-255D-49D5-A837-9726D8FCFAEA}"/>
              </a:ext>
            </a:extLst>
          </p:cNvPr>
          <p:cNvSpPr/>
          <p:nvPr/>
        </p:nvSpPr>
        <p:spPr>
          <a:xfrm>
            <a:off x="8068552" y="3425661"/>
            <a:ext cx="71521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Industry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23" name="Abgerundetes Rechteck 108">
            <a:extLst>
              <a:ext uri="{FF2B5EF4-FFF2-40B4-BE49-F238E27FC236}">
                <a16:creationId xmlns:a16="http://schemas.microsoft.com/office/drawing/2014/main" id="{22E82429-37C3-44F4-BF80-341C4A4FE6E4}"/>
              </a:ext>
            </a:extLst>
          </p:cNvPr>
          <p:cNvSpPr/>
          <p:nvPr/>
        </p:nvSpPr>
        <p:spPr>
          <a:xfrm>
            <a:off x="8068552" y="3674970"/>
            <a:ext cx="716127" cy="203066"/>
          </a:xfrm>
          <a:prstGeom prst="roundRect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4" name="Rechteck 109">
            <a:extLst>
              <a:ext uri="{FF2B5EF4-FFF2-40B4-BE49-F238E27FC236}">
                <a16:creationId xmlns:a16="http://schemas.microsoft.com/office/drawing/2014/main" id="{CEF70F89-FA41-4F07-9141-14B82B20FE19}"/>
              </a:ext>
            </a:extLst>
          </p:cNvPr>
          <p:cNvSpPr/>
          <p:nvPr/>
        </p:nvSpPr>
        <p:spPr>
          <a:xfrm>
            <a:off x="8059959" y="3687731"/>
            <a:ext cx="72472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Mobility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25" name="Rechteck 110">
            <a:extLst>
              <a:ext uri="{FF2B5EF4-FFF2-40B4-BE49-F238E27FC236}">
                <a16:creationId xmlns:a16="http://schemas.microsoft.com/office/drawing/2014/main" id="{E869953B-42E8-4571-B078-C726FC861A76}"/>
              </a:ext>
            </a:extLst>
          </p:cNvPr>
          <p:cNvSpPr/>
          <p:nvPr/>
        </p:nvSpPr>
        <p:spPr>
          <a:xfrm>
            <a:off x="7926537" y="5350922"/>
            <a:ext cx="103569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88" u="sng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Stationary Energy</a:t>
            </a:r>
            <a:endParaRPr lang="en-US" sz="788" dirty="0">
              <a:solidFill>
                <a:schemeClr val="bg2">
                  <a:lumMod val="25000"/>
                </a:schemeClr>
              </a:solidFill>
              <a:latin typeface="Futura Std Light" panose="020B0402020204020303" pitchFamily="34" charset="0"/>
            </a:endParaRPr>
          </a:p>
        </p:txBody>
      </p:sp>
      <p:pic>
        <p:nvPicPr>
          <p:cNvPr id="26" name="Picture 4" descr="Bildergebnis für building png icon">
            <a:extLst>
              <a:ext uri="{FF2B5EF4-FFF2-40B4-BE49-F238E27FC236}">
                <a16:creationId xmlns:a16="http://schemas.microsoft.com/office/drawing/2014/main" id="{44C3843F-6C7C-442A-BDC5-0972E252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05" y="4830085"/>
            <a:ext cx="350828" cy="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1028">
            <a:extLst>
              <a:ext uri="{FF2B5EF4-FFF2-40B4-BE49-F238E27FC236}">
                <a16:creationId xmlns:a16="http://schemas.microsoft.com/office/drawing/2014/main" id="{F0B84F95-FA4A-4BDD-BC0C-3E7E02D3F1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06" y="2873849"/>
            <a:ext cx="413626" cy="4136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435AB3-354D-4ACB-A3FC-932D19811BC5}"/>
              </a:ext>
            </a:extLst>
          </p:cNvPr>
          <p:cNvSpPr txBox="1"/>
          <p:nvPr/>
        </p:nvSpPr>
        <p:spPr>
          <a:xfrm>
            <a:off x="2975127" y="2330120"/>
            <a:ext cx="123197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50" dirty="0"/>
              <a:t>Curtailed renewable energy sources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C947A-2A55-47EB-9401-BA99B6AEEF44}"/>
              </a:ext>
            </a:extLst>
          </p:cNvPr>
          <p:cNvSpPr txBox="1"/>
          <p:nvPr/>
        </p:nvSpPr>
        <p:spPr>
          <a:xfrm>
            <a:off x="7738929" y="2472056"/>
            <a:ext cx="13667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/>
              <a:t>Energy demands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9FD565-0156-4BE4-8F69-7348347709FB}"/>
              </a:ext>
            </a:extLst>
          </p:cNvPr>
          <p:cNvSpPr/>
          <p:nvPr/>
        </p:nvSpPr>
        <p:spPr>
          <a:xfrm>
            <a:off x="4334808" y="2519737"/>
            <a:ext cx="3535971" cy="3223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Hydrogen could make sense for my community, organisation or company.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But how do I make it happen?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How do I find a hydrogen source or market?</a:t>
            </a:r>
            <a:endParaRPr lang="en-US" sz="1600" dirty="0"/>
          </a:p>
        </p:txBody>
      </p:sp>
      <p:sp>
        <p:nvSpPr>
          <p:cNvPr id="32" name="Down Arrow 71">
            <a:extLst>
              <a:ext uri="{FF2B5EF4-FFF2-40B4-BE49-F238E27FC236}">
                <a16:creationId xmlns:a16="http://schemas.microsoft.com/office/drawing/2014/main" id="{F5C4EB17-57D6-4F8E-9166-72BE8BBB1A48}"/>
              </a:ext>
            </a:extLst>
          </p:cNvPr>
          <p:cNvSpPr/>
          <p:nvPr/>
        </p:nvSpPr>
        <p:spPr>
          <a:xfrm rot="16200000">
            <a:off x="9225410" y="3663224"/>
            <a:ext cx="484632" cy="39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C798A0-779E-4FB6-8176-3AA681D39976}"/>
              </a:ext>
            </a:extLst>
          </p:cNvPr>
          <p:cNvSpPr txBox="1"/>
          <p:nvPr/>
        </p:nvSpPr>
        <p:spPr>
          <a:xfrm>
            <a:off x="4031459" y="2167692"/>
            <a:ext cx="412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Decision Support Tool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B1A7DC-7F89-41E9-9E38-8A1FD5947F7F}"/>
              </a:ext>
            </a:extLst>
          </p:cNvPr>
          <p:cNvSpPr txBox="1"/>
          <p:nvPr/>
        </p:nvSpPr>
        <p:spPr>
          <a:xfrm>
            <a:off x="218047" y="3206207"/>
            <a:ext cx="2061857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E" dirty="0"/>
              <a:t>Where can I learn about hydrogen opportunities?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8FB6F-A1DE-4708-A6B0-81FFCED25470}"/>
              </a:ext>
            </a:extLst>
          </p:cNvPr>
          <p:cNvSpPr txBox="1"/>
          <p:nvPr/>
        </p:nvSpPr>
        <p:spPr>
          <a:xfrm>
            <a:off x="9909951" y="3202795"/>
            <a:ext cx="2061857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E" dirty="0"/>
              <a:t>How do I take the next steps?</a:t>
            </a:r>
          </a:p>
          <a:p>
            <a:r>
              <a:rPr lang="en-IE" dirty="0"/>
              <a:t>How do I connect with others across Europe?</a:t>
            </a:r>
            <a:endParaRPr lang="en-US" dirty="0"/>
          </a:p>
        </p:txBody>
      </p:sp>
      <p:sp>
        <p:nvSpPr>
          <p:cNvPr id="39" name="Down Arrow 71">
            <a:extLst>
              <a:ext uri="{FF2B5EF4-FFF2-40B4-BE49-F238E27FC236}">
                <a16:creationId xmlns:a16="http://schemas.microsoft.com/office/drawing/2014/main" id="{F40662FF-7DED-4420-9362-7B23DF03178A}"/>
              </a:ext>
            </a:extLst>
          </p:cNvPr>
          <p:cNvSpPr/>
          <p:nvPr/>
        </p:nvSpPr>
        <p:spPr>
          <a:xfrm rot="16200000">
            <a:off x="2422073" y="3670518"/>
            <a:ext cx="484632" cy="39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242791-8414-4E9B-9D20-1F8A658B26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9" y="1729160"/>
            <a:ext cx="2810940" cy="15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8" grpId="0"/>
      <p:bldP spid="29" grpId="0"/>
      <p:bldP spid="30" grpId="0" animBg="1"/>
      <p:bldP spid="32" grpId="0" animBg="1"/>
      <p:bldP spid="35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FDD2-AEE8-43FE-B171-9F354E49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</a:t>
            </a:r>
            <a:r>
              <a:rPr lang="en-IE" dirty="0" smtClean="0"/>
              <a:t>Hydrogen Opportunity </a:t>
            </a:r>
            <a:r>
              <a:rPr lang="en-IE" dirty="0"/>
              <a:t>for </a:t>
            </a:r>
            <a:r>
              <a:rPr lang="en-IE" dirty="0" smtClean="0"/>
              <a:t>Communities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40CC-5FDA-479D-A3DC-9AA69790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Energy security</a:t>
            </a:r>
          </a:p>
          <a:p>
            <a:r>
              <a:rPr lang="en-IE" dirty="0" smtClean="0"/>
              <a:t>Reliable emissions free transport, heat and power</a:t>
            </a:r>
          </a:p>
          <a:p>
            <a:r>
              <a:rPr lang="en-IE" dirty="0" smtClean="0"/>
              <a:t>Long-term energy storage</a:t>
            </a:r>
          </a:p>
          <a:p>
            <a:r>
              <a:rPr lang="en-IE" dirty="0" smtClean="0"/>
              <a:t>Reduced fossil fuel use</a:t>
            </a:r>
          </a:p>
          <a:p>
            <a:r>
              <a:rPr lang="en-IE" dirty="0" smtClean="0"/>
              <a:t>Local investment</a:t>
            </a:r>
          </a:p>
          <a:p>
            <a:r>
              <a:rPr lang="en-IE" dirty="0" smtClean="0"/>
              <a:t>New clean industries</a:t>
            </a:r>
          </a:p>
          <a:p>
            <a:r>
              <a:rPr lang="en-IE" dirty="0" smtClean="0"/>
              <a:t>Hi-tech employment</a:t>
            </a:r>
          </a:p>
          <a:p>
            <a:r>
              <a:rPr lang="en-IE" dirty="0" smtClean="0"/>
              <a:t>Community development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765074" y="582023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2"/>
              </a:rPr>
              <a:t>http://www.thinktheearth.net/thinkdaily/report/2010/08/rpt-53.html#page-2</a:t>
            </a:r>
            <a:endParaRPr lang="en-US" sz="1200" dirty="0"/>
          </a:p>
        </p:txBody>
      </p:sp>
      <p:pic>
        <p:nvPicPr>
          <p:cNvPr id="1026" name="Picture 2" descr="053-7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1825625"/>
            <a:ext cx="6113417" cy="39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49" y="6097237"/>
            <a:ext cx="12127102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3600" b="1" dirty="0" smtClean="0"/>
              <a:t>How can communities recognise and take the H</a:t>
            </a:r>
            <a:r>
              <a:rPr lang="en-IE" sz="3600" b="1" baseline="-25000" dirty="0" smtClean="0"/>
              <a:t>2</a:t>
            </a:r>
            <a:r>
              <a:rPr lang="en-IE" sz="3600" b="1" dirty="0" smtClean="0"/>
              <a:t> opportunity?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11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1162-C68E-41BB-AF51-7AC0E7AC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Community Hydrogen Forum</a:t>
            </a:r>
            <a:br>
              <a:rPr lang="en-IE" dirty="0"/>
            </a:br>
            <a:r>
              <a:rPr lang="en-IE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DC41-694A-437A-BBD3-D01DEAA7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Platform designed to help everyone </a:t>
            </a:r>
            <a:r>
              <a:rPr lang="en-IE" b="1" i="1" dirty="0"/>
              <a:t>understand the opportunities</a:t>
            </a:r>
            <a:r>
              <a:rPr lang="en-IE" dirty="0"/>
              <a:t> hydrogen technologies offer, especially in Northwest Europe. </a:t>
            </a:r>
          </a:p>
          <a:p>
            <a:r>
              <a:rPr lang="en-IE" dirty="0"/>
              <a:t>Intended to be a forum for national, regional, and local governments, energy agencies, community development groups, energy cooperatives, educational institutions, renewable energy developers, transport sectors, and grid operators. </a:t>
            </a:r>
          </a:p>
          <a:p>
            <a:r>
              <a:rPr lang="en-IE" dirty="0"/>
              <a:t>Any stakeholder from Ireland, UK, France, Belgium, Netherlands, Luxembourg, and Germany is </a:t>
            </a:r>
            <a:r>
              <a:rPr lang="en-IE" b="1" i="1" dirty="0"/>
              <a:t>encouraged to participate </a:t>
            </a:r>
            <a:r>
              <a:rPr lang="en-IE" dirty="0"/>
              <a:t>as a </a:t>
            </a:r>
            <a:r>
              <a:rPr lang="en-IE" dirty="0" smtClean="0"/>
              <a:t>member.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04190-DB43-45B8-B528-A25D88F112EA}"/>
              </a:ext>
            </a:extLst>
          </p:cNvPr>
          <p:cNvSpPr/>
          <p:nvPr/>
        </p:nvSpPr>
        <p:spPr>
          <a:xfrm>
            <a:off x="3896327" y="6176963"/>
            <a:ext cx="4399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dirty="0">
                <a:hlinkClick r:id="rId2"/>
              </a:rPr>
              <a:t>http://communityh2.eu/</a:t>
            </a:r>
            <a:r>
              <a:rPr lang="en-I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3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A53C-576A-47E8-8802-6BA24ACF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Community Hydrogen Forum</a:t>
            </a:r>
            <a:br>
              <a:rPr lang="en-IE" dirty="0"/>
            </a:br>
            <a:r>
              <a:rPr lang="en-IE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BEE8-5B65-487D-AB65-7CBFF035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/>
              <a:t>To raise </a:t>
            </a:r>
            <a:r>
              <a:rPr lang="en-IE" b="1" i="1" dirty="0"/>
              <a:t>awareness</a:t>
            </a:r>
            <a:r>
              <a:rPr lang="en-IE" dirty="0"/>
              <a:t> of the potential of hydrogen in sustainable community development, decarbonisation, and energy security.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To offer a forum to </a:t>
            </a:r>
            <a:r>
              <a:rPr lang="en-IE" b="1" i="1" dirty="0"/>
              <a:t>share</a:t>
            </a:r>
            <a:r>
              <a:rPr lang="en-IE" dirty="0"/>
              <a:t> information, experience and best practice of how communities and projects are deploying hydrogen across north west Europe.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To provide an </a:t>
            </a:r>
            <a:r>
              <a:rPr lang="en-IE" b="1" i="1" dirty="0"/>
              <a:t>up-to-date</a:t>
            </a:r>
            <a:r>
              <a:rPr lang="en-IE" dirty="0"/>
              <a:t>, informed resource for hydrogen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To provide access to a unique </a:t>
            </a:r>
            <a:r>
              <a:rPr lang="en-IE" b="1" i="1" dirty="0"/>
              <a:t>Decision Support Tool </a:t>
            </a:r>
            <a:r>
              <a:rPr lang="en-IE" dirty="0"/>
              <a:t>(DST) to assist in evaluating how hydrogen technologies can be deployed in individual scenarios.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To play a role in developing </a:t>
            </a:r>
            <a:r>
              <a:rPr lang="en-IE" b="1" i="1" dirty="0"/>
              <a:t>long term </a:t>
            </a:r>
            <a:r>
              <a:rPr lang="en-IE" dirty="0"/>
              <a:t>strategies for the advancement in adoption of hydrogen technologies.</a:t>
            </a:r>
          </a:p>
          <a:p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BB6336-B554-4929-B249-ADBCEADC30F8}"/>
              </a:ext>
            </a:extLst>
          </p:cNvPr>
          <p:cNvSpPr/>
          <p:nvPr/>
        </p:nvSpPr>
        <p:spPr>
          <a:xfrm>
            <a:off x="3896327" y="6176963"/>
            <a:ext cx="4399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dirty="0">
                <a:hlinkClick r:id="rId2"/>
              </a:rPr>
              <a:t>http://communityh2.eu/</a:t>
            </a:r>
            <a:r>
              <a:rPr lang="en-I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0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D639-278D-4B48-8AF7-E141768A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Community Hydrogen Forum</a:t>
            </a:r>
            <a:br>
              <a:rPr lang="en-IE" dirty="0"/>
            </a:br>
            <a:r>
              <a:rPr lang="en-IE" dirty="0"/>
              <a:t>A </a:t>
            </a:r>
            <a:r>
              <a:rPr lang="en-IE" dirty="0" smtClean="0"/>
              <a:t>tour </a:t>
            </a:r>
            <a:r>
              <a:rPr lang="en-IE" dirty="0"/>
              <a:t>of the </a:t>
            </a:r>
            <a:r>
              <a:rPr lang="en-IE" dirty="0" smtClean="0"/>
              <a:t>website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9F02E-65A1-4809-B3C3-1D71FDBB1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36" y="1825625"/>
            <a:ext cx="7613328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A6D7AE-F274-47DD-A273-A5783D0D6BA4}"/>
              </a:ext>
            </a:extLst>
          </p:cNvPr>
          <p:cNvSpPr/>
          <p:nvPr/>
        </p:nvSpPr>
        <p:spPr>
          <a:xfrm>
            <a:off x="3896327" y="6176963"/>
            <a:ext cx="4399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dirty="0">
                <a:hlinkClick r:id="rId3"/>
              </a:rPr>
              <a:t>http://</a:t>
            </a:r>
            <a:r>
              <a:rPr lang="en-IE" sz="3200" dirty="0" smtClean="0">
                <a:hlinkClick r:id="rId3"/>
              </a:rPr>
              <a:t>communityh2.eu</a:t>
            </a:r>
            <a:r>
              <a:rPr lang="en-IE" sz="3200" dirty="0">
                <a:hlinkClick r:id="rId3"/>
              </a:rPr>
              <a:t>/</a:t>
            </a:r>
            <a:r>
              <a:rPr lang="en-I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9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Decision Support Tool</a:t>
            </a:r>
            <a:br>
              <a:rPr lang="en-IE" dirty="0" smtClean="0"/>
            </a:br>
            <a:r>
              <a:rPr lang="en-IE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Supports NWE stakeholders </a:t>
            </a:r>
            <a:r>
              <a:rPr lang="en-IE" dirty="0"/>
              <a:t>to evaluate the potential of hydrogen </a:t>
            </a:r>
            <a:r>
              <a:rPr lang="en-IE" dirty="0" smtClean="0"/>
              <a:t>in:</a:t>
            </a:r>
          </a:p>
          <a:p>
            <a:pPr lvl="1"/>
            <a:r>
              <a:rPr lang="en-IE" dirty="0" smtClean="0"/>
              <a:t>sustainable </a:t>
            </a:r>
            <a:r>
              <a:rPr lang="en-IE" dirty="0"/>
              <a:t>community </a:t>
            </a:r>
            <a:r>
              <a:rPr lang="en-IE" dirty="0" smtClean="0"/>
              <a:t>development</a:t>
            </a:r>
          </a:p>
          <a:p>
            <a:pPr lvl="1"/>
            <a:r>
              <a:rPr lang="en-IE" dirty="0" smtClean="0"/>
              <a:t>Decarbonisation</a:t>
            </a:r>
          </a:p>
          <a:p>
            <a:pPr lvl="1"/>
            <a:r>
              <a:rPr lang="en-IE" dirty="0" smtClean="0"/>
              <a:t>energy security</a:t>
            </a:r>
          </a:p>
          <a:p>
            <a:r>
              <a:rPr lang="en-IE" dirty="0" smtClean="0"/>
              <a:t>Achieves </a:t>
            </a:r>
            <a:r>
              <a:rPr lang="en-IE" dirty="0"/>
              <a:t>this by demonstrating the role of hydrogen produced at onshore wind farms </a:t>
            </a:r>
            <a:r>
              <a:rPr lang="en-IE" dirty="0" smtClean="0"/>
              <a:t>in </a:t>
            </a:r>
            <a:r>
              <a:rPr lang="en-IE" dirty="0"/>
              <a:t>decarbonising public bus fleets in large cities across the </a:t>
            </a:r>
            <a:r>
              <a:rPr lang="en-IE" dirty="0" smtClean="0"/>
              <a:t>region</a:t>
            </a:r>
          </a:p>
          <a:p>
            <a:pPr lvl="1"/>
            <a:r>
              <a:rPr lang="en-IE" dirty="0" smtClean="0"/>
              <a:t>Will later be expanded to include solar and bioenergy</a:t>
            </a:r>
          </a:p>
          <a:p>
            <a:r>
              <a:rPr lang="en-IE" dirty="0" smtClean="0"/>
              <a:t>Visualised </a:t>
            </a:r>
            <a:r>
              <a:rPr lang="en-IE" dirty="0"/>
              <a:t>in an online interactive map of </a:t>
            </a:r>
            <a:r>
              <a:rPr lang="en-IE" dirty="0" smtClean="0"/>
              <a:t>NWE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Decision Support Tool</a:t>
            </a:r>
            <a:br>
              <a:rPr lang="en-IE" dirty="0"/>
            </a:br>
            <a:r>
              <a:rPr lang="en-IE" dirty="0" smtClean="0"/>
              <a:t>Why city buses?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Hydrogen fuel cell city buses are now on sale commercially</a:t>
            </a:r>
          </a:p>
          <a:p>
            <a:r>
              <a:rPr lang="en-IE" dirty="0" smtClean="0"/>
              <a:t>They provide a large, predictable, centralised hydrogen demand</a:t>
            </a:r>
          </a:p>
          <a:p>
            <a:r>
              <a:rPr lang="en-IE" dirty="0" smtClean="0"/>
              <a:t>Fuel cell buses or fleets operate in or are ordered for Aberdeen, London, Seoul, Tokyo, and many other cities</a:t>
            </a:r>
          </a:p>
          <a:p>
            <a:r>
              <a:rPr lang="en-IE" dirty="0" err="1" smtClean="0"/>
              <a:t>CaetanoBus</a:t>
            </a:r>
            <a:r>
              <a:rPr lang="en-IE" dirty="0" smtClean="0"/>
              <a:t> H2.City Gold bus (right) launched last week with 400-km range and 9-minute refuel time</a:t>
            </a:r>
            <a:endParaRPr lang="en-US" dirty="0"/>
          </a:p>
        </p:txBody>
      </p:sp>
      <p:pic>
        <p:nvPicPr>
          <p:cNvPr id="2050" name="Picture 2" descr="https://www.electrive.com/wp-content/uploads/2019/10/h2-city-gold-brennstoffzellen-bus-fuel-cell-bus-busworld-2019-02-mi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5894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95703" y="529313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https://www.electrive.com/2019/10/19/caetanobus-launches-fc-bus-with-toyota-system/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27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924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Futura Std Book</vt:lpstr>
      <vt:lpstr>Futura Std Light</vt:lpstr>
      <vt:lpstr>Open Sans</vt:lpstr>
      <vt:lpstr>Times New Roman</vt:lpstr>
      <vt:lpstr>Office Theme</vt:lpstr>
      <vt:lpstr>The Community Hydrogen Forum and Decision Support Tool</vt:lpstr>
      <vt:lpstr>Overview</vt:lpstr>
      <vt:lpstr>GenComm Deliverables Community Hydrogen Forum &amp; Decision Support Tool</vt:lpstr>
      <vt:lpstr>The Hydrogen Opportunity for Communities</vt:lpstr>
      <vt:lpstr>The Community Hydrogen Forum Overview</vt:lpstr>
      <vt:lpstr>The Community Hydrogen Forum Objectives</vt:lpstr>
      <vt:lpstr>The Community Hydrogen Forum A tour of the website</vt:lpstr>
      <vt:lpstr>The Decision Support Tool What is it?</vt:lpstr>
      <vt:lpstr>The Decision Support Tool Why city buses?</vt:lpstr>
      <vt:lpstr>The Decision Support Tool How it works</vt:lpstr>
      <vt:lpstr>The Decision Support Tool How it works</vt:lpstr>
      <vt:lpstr>The Decision Support Tool Results for Dublin</vt:lpstr>
      <vt:lpstr>The Decision Support Tool Results for Dublin</vt:lpstr>
      <vt:lpstr>The Next Steps For the DST</vt:lpstr>
      <vt:lpstr>The Next Steps For potential hydrogen stakeholders</vt:lpstr>
      <vt:lpstr>Backup slides</vt:lpstr>
      <vt:lpstr>Tour backup slides About us</vt:lpstr>
      <vt:lpstr>Tour backup slides Hydrogen insights</vt:lpstr>
      <vt:lpstr>Tour backup slides Links</vt:lpstr>
      <vt:lpstr>Tour backup slides Links – National hydrogen associations</vt:lpstr>
      <vt:lpstr>Tour backup slides Links – Some key EU projects</vt:lpstr>
      <vt:lpstr>Tour backup slides Links – GenComm partners</vt:lpstr>
      <vt:lpstr>Tour backup slides Hydrogen discussion forum</vt:lpstr>
      <vt:lpstr>Tour backup slides Decision Support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Raine</dc:creator>
  <cp:lastModifiedBy>Eugene McCusker (EMcCusker)</cp:lastModifiedBy>
  <cp:revision>37</cp:revision>
  <dcterms:created xsi:type="dcterms:W3CDTF">2019-09-13T13:50:58Z</dcterms:created>
  <dcterms:modified xsi:type="dcterms:W3CDTF">2019-10-31T09:54:16Z</dcterms:modified>
</cp:coreProperties>
</file>