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0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429" r:id="rId3"/>
    <p:sldId id="459" r:id="rId4"/>
    <p:sldId id="324" r:id="rId5"/>
    <p:sldId id="326" r:id="rId6"/>
    <p:sldId id="328" r:id="rId7"/>
    <p:sldId id="329" r:id="rId8"/>
    <p:sldId id="460" r:id="rId9"/>
    <p:sldId id="461" r:id="rId10"/>
    <p:sldId id="462" r:id="rId11"/>
    <p:sldId id="463" r:id="rId12"/>
    <p:sldId id="464" r:id="rId13"/>
    <p:sldId id="465" r:id="rId14"/>
    <p:sldId id="466" r:id="rId15"/>
    <p:sldId id="467" r:id="rId16"/>
    <p:sldId id="468" r:id="rId17"/>
    <p:sldId id="469" r:id="rId18"/>
    <p:sldId id="470" r:id="rId19"/>
    <p:sldId id="471" r:id="rId20"/>
    <p:sldId id="472" r:id="rId21"/>
  </p:sldIdLst>
  <p:sldSz cx="12192000" cy="6858000"/>
  <p:notesSz cx="7104063" cy="10234613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4DA2"/>
    <a:srgbClr val="008000"/>
    <a:srgbClr val="FFFFFF"/>
    <a:srgbClr val="2A7FFF"/>
    <a:srgbClr val="96A5D4"/>
    <a:srgbClr val="6666FF"/>
    <a:srgbClr val="00AA44"/>
    <a:srgbClr val="FF5050"/>
    <a:srgbClr val="1D9F6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5052" autoAdjust="0"/>
  </p:normalViewPr>
  <p:slideViewPr>
    <p:cSldViewPr snapToGrid="0">
      <p:cViewPr varScale="1">
        <p:scale>
          <a:sx n="69" d="100"/>
          <a:sy n="69" d="100"/>
        </p:scale>
        <p:origin x="744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8427" cy="513508"/>
          </a:xfrm>
          <a:prstGeom prst="rect">
            <a:avLst/>
          </a:prstGeom>
        </p:spPr>
        <p:txBody>
          <a:bodyPr vert="horz" lIns="99055" tIns="49527" rIns="99055" bIns="49527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4" y="0"/>
            <a:ext cx="3078427" cy="513508"/>
          </a:xfrm>
          <a:prstGeom prst="rect">
            <a:avLst/>
          </a:prstGeom>
        </p:spPr>
        <p:txBody>
          <a:bodyPr vert="horz" lIns="99055" tIns="49527" rIns="99055" bIns="49527" rtlCol="0"/>
          <a:lstStyle>
            <a:lvl1pPr algn="r">
              <a:defRPr sz="1300"/>
            </a:lvl1pPr>
          </a:lstStyle>
          <a:p>
            <a:fld id="{27B3CC74-C6C9-4F05-A626-690125C9619B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5" tIns="49527" rIns="99055" bIns="49527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55" tIns="49527" rIns="99055" bIns="49527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721110"/>
            <a:ext cx="3078427" cy="513507"/>
          </a:xfrm>
          <a:prstGeom prst="rect">
            <a:avLst/>
          </a:prstGeom>
        </p:spPr>
        <p:txBody>
          <a:bodyPr vert="horz" lIns="99055" tIns="49527" rIns="99055" bIns="49527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4" y="9721110"/>
            <a:ext cx="3078427" cy="513507"/>
          </a:xfrm>
          <a:prstGeom prst="rect">
            <a:avLst/>
          </a:prstGeom>
        </p:spPr>
        <p:txBody>
          <a:bodyPr vert="horz" lIns="99055" tIns="49527" rIns="99055" bIns="49527" rtlCol="0" anchor="b"/>
          <a:lstStyle>
            <a:lvl1pPr algn="r">
              <a:defRPr sz="1300"/>
            </a:lvl1pPr>
          </a:lstStyle>
          <a:p>
            <a:fld id="{3061FB70-6628-4363-8855-BFA5187AD8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903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1FB70-6628-4363-8855-BFA5187AD80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858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61FB70-6628-4363-8855-BFA5187AD808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346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61FB70-6628-4363-8855-BFA5187AD808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158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61FB70-6628-4363-8855-BFA5187AD808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599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61FB70-6628-4363-8855-BFA5187AD808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71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61FB70-6628-4363-8855-BFA5187AD808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574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61FB70-6628-4363-8855-BFA5187AD808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768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1FB70-6628-4363-8855-BFA5187AD80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676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1FB70-6628-4363-8855-BFA5187AD80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648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1FB70-6628-4363-8855-BFA5187AD80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962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1FB70-6628-4363-8855-BFA5187AD80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188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1FB70-6628-4363-8855-BFA5187AD80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051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1FB70-6628-4363-8855-BFA5187AD80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70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61FB70-6628-4363-8855-BFA5187AD808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932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61FB70-6628-4363-8855-BFA5187AD808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599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AB3B-EE18-4C23-B43D-10ADE1067D69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F246-1852-4EC8-AECA-F97D917EE8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867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AB3B-EE18-4C23-B43D-10ADE1067D69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F246-1852-4EC8-AECA-F97D917EE8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190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AB3B-EE18-4C23-B43D-10ADE1067D69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F246-1852-4EC8-AECA-F97D917EE8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194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AB3B-EE18-4C23-B43D-10ADE1067D69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F246-1852-4EC8-AECA-F97D917EE8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559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AB3B-EE18-4C23-B43D-10ADE1067D69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F246-1852-4EC8-AECA-F97D917EE8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463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AB3B-EE18-4C23-B43D-10ADE1067D69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F246-1852-4EC8-AECA-F97D917EE8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351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AB3B-EE18-4C23-B43D-10ADE1067D69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F246-1852-4EC8-AECA-F97D917EE8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067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AB3B-EE18-4C23-B43D-10ADE1067D69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F246-1852-4EC8-AECA-F97D917EE8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42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AB3B-EE18-4C23-B43D-10ADE1067D69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F246-1852-4EC8-AECA-F97D917EE8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78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AB3B-EE18-4C23-B43D-10ADE1067D69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F246-1852-4EC8-AECA-F97D917EE8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311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AB3B-EE18-4C23-B43D-10ADE1067D69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F246-1852-4EC8-AECA-F97D917EE8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892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2AB3B-EE18-4C23-B43D-10ADE1067D69}" type="datetimeFigureOut">
              <a:rPr lang="en-GB" smtClean="0"/>
              <a:t>25/09/2020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4F246-1852-4EC8-AECA-F97D917EE8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48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4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5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6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7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8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7.png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6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 t="751" r="37320" b="-751"/>
          <a:stretch/>
        </p:blipFill>
        <p:spPr>
          <a:xfrm>
            <a:off x="0" y="-2261"/>
            <a:ext cx="6120713" cy="6917866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6494530" y="304279"/>
            <a:ext cx="5334937" cy="2340000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6265815" y="4129444"/>
            <a:ext cx="5792366" cy="1384995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sz="2800" dirty="0">
                <a:solidFill>
                  <a:srgbClr val="03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GenComm </a:t>
            </a:r>
            <a:r>
              <a:rPr lang="de-DE" sz="2800" dirty="0" smtClean="0">
                <a:solidFill>
                  <a:srgbClr val="03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Plant:              Solar-</a:t>
            </a:r>
            <a:r>
              <a:rPr lang="de-DE" sz="2800" dirty="0" err="1" smtClean="0">
                <a:solidFill>
                  <a:srgbClr val="03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Powered</a:t>
            </a:r>
            <a:r>
              <a:rPr lang="de-DE" sz="2800" dirty="0" smtClean="0">
                <a:solidFill>
                  <a:srgbClr val="03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>
                <a:solidFill>
                  <a:srgbClr val="03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 </a:t>
            </a:r>
            <a:r>
              <a:rPr lang="de-DE" sz="2800" dirty="0" err="1">
                <a:solidFill>
                  <a:srgbClr val="03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Refuelling</a:t>
            </a:r>
            <a:r>
              <a:rPr lang="de-DE" sz="2800" dirty="0">
                <a:solidFill>
                  <a:srgbClr val="03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Station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211843" y="5733748"/>
            <a:ext cx="39003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Bodo Groß, IZES gGmbH</a:t>
            </a:r>
            <a:r>
              <a:rPr lang="de-DE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de-DE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22</a:t>
            </a:r>
            <a:r>
              <a:rPr lang="de-DE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de-DE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pic>
        <p:nvPicPr>
          <p:cNvPr id="8" name="Picture 2" descr="Ministerium für Wirtschaft, Arbeit, Energie und Verkeh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666" y="2729671"/>
            <a:ext cx="3149683" cy="102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ildergebnis für Izes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531" y="2738849"/>
            <a:ext cx="1792822" cy="101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40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830000" y="198000"/>
            <a:ext cx="4103801" cy="1800000"/>
          </a:xfrm>
          <a:prstGeom prst="rect">
            <a:avLst/>
          </a:prstGeom>
        </p:spPr>
      </p:pic>
      <p:sp>
        <p:nvSpPr>
          <p:cNvPr id="5" name="Inhaltsplatzhalter 1"/>
          <p:cNvSpPr>
            <a:spLocks noGrp="1"/>
          </p:cNvSpPr>
          <p:nvPr/>
        </p:nvSpPr>
        <p:spPr>
          <a:xfrm>
            <a:off x="450194" y="1715107"/>
            <a:ext cx="10634749" cy="4907074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0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8775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IZES Work Package</a:t>
            </a:r>
          </a:p>
          <a:p>
            <a:pPr marL="358775" marR="0" lvl="3" indent="-358775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>
                <a:tab pos="358775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IZES Part: Construction and operation of a solar powered                                                                                       Hydrogen refuelling station; project duration: 03/2017 – 09/2021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58775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Data for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 IZES solar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powered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Hydrogen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refuelling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station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00549F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8775" marR="0" lvl="3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>
                <a:tab pos="358775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Location: Innovation Campus Saar, 66115 Saarbrücken, Altenkesseler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Straße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17A1, Headquarter IZES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gGmbH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</a:p>
          <a:p>
            <a:pPr marL="358775" marR="0" lvl="3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>
                <a:tab pos="358775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Renewable energy source: Solar-Energy; PV-Array with 30 kW peak power</a:t>
            </a:r>
          </a:p>
          <a:p>
            <a:pPr marL="358775" marR="0" lvl="3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>
                <a:tab pos="358775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Hydrogen production: Electrolysis;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Simultaneous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usage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of AEM and PEM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electrolyser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maximum 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production: 5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Nm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/h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00549F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8775" marR="0" lvl="3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>
                <a:tab pos="358775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Gas quality: 5.0 or 99,999%</a:t>
            </a:r>
          </a:p>
          <a:p>
            <a:pPr marL="358775" marR="0" lvl="3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>
                <a:tab pos="358775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Hydrogen storage: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58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kg storage capacity at two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different pressure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levels 450/950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bar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00549F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8775" marR="0" lvl="3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>
                <a:tab pos="358775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Suitable for 700 bar vehicles; the maximum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refuelling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time is 30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min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00549F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8775" marR="0" lvl="3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>
                <a:tab pos="358775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Containerised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solution; two 20 feet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container with a separated dispenser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49F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8775" marR="0" lvl="3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>
                <a:tab pos="358775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Operation as a non-public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station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00549F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3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49F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6" name="Picture 2" descr="Ministerium für Wirtschaft, Arbeit, Energie und Verkeh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011" y="2173853"/>
            <a:ext cx="2226243" cy="7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ildergebnis für Izes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46" y="177249"/>
            <a:ext cx="1334461" cy="75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/>
          <p:nvPr/>
        </p:nvSpPr>
        <p:spPr>
          <a:xfrm>
            <a:off x="385010" y="386472"/>
            <a:ext cx="66023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Interreg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NWE Project GenComm – IZES Work Package</a:t>
            </a: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5199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830000" y="198000"/>
            <a:ext cx="4103801" cy="1800000"/>
          </a:xfrm>
          <a:prstGeom prst="rect">
            <a:avLst/>
          </a:prstGeom>
        </p:spPr>
      </p:pic>
      <p:pic>
        <p:nvPicPr>
          <p:cNvPr id="7" name="Picture 2" descr="Ministerium für Wirtschaft, Arbeit, Energie und Verkeh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011" y="2173853"/>
            <a:ext cx="2226243" cy="7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6"/>
          <p:cNvSpPr txBox="1"/>
          <p:nvPr/>
        </p:nvSpPr>
        <p:spPr>
          <a:xfrm>
            <a:off x="238563" y="198000"/>
            <a:ext cx="7230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Project GenComm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Schematic Diagram of the Planned Hydrogen Refuelling Station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3"/>
          <a:stretch/>
        </p:blipFill>
        <p:spPr bwMode="auto">
          <a:xfrm>
            <a:off x="330306" y="2183860"/>
            <a:ext cx="9404700" cy="441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Bildergebnis für Izes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340" y="3355004"/>
            <a:ext cx="1334461" cy="75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9660504" y="6397787"/>
            <a:ext cx="17850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 Source: IZES </a:t>
            </a:r>
            <a:r>
              <a:rPr kumimoji="0" lang="en-GB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gGmbH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17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inisterium für Wirtschaft, Arbeit, Energie und Verke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011" y="2173853"/>
            <a:ext cx="2226243" cy="7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6"/>
          <p:cNvSpPr txBox="1"/>
          <p:nvPr/>
        </p:nvSpPr>
        <p:spPr>
          <a:xfrm>
            <a:off x="238565" y="193671"/>
            <a:ext cx="7230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Projekt GenComm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Construction Phase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pic>
        <p:nvPicPr>
          <p:cNvPr id="9" name="Picture 4" descr="Bildergebnis für Ize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340" y="3355004"/>
            <a:ext cx="1334461" cy="75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514" y="1270889"/>
            <a:ext cx="8454585" cy="53775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830000" y="178749"/>
            <a:ext cx="4103801" cy="1800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807696" y="6428072"/>
            <a:ext cx="17850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 Source: IZES </a:t>
            </a:r>
            <a:r>
              <a:rPr kumimoji="0" lang="en-GB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gGmbH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80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inisterium für Wirtschaft, Arbeit, Energie und Verke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011" y="2173853"/>
            <a:ext cx="2226243" cy="7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6"/>
          <p:cNvSpPr txBox="1"/>
          <p:nvPr/>
        </p:nvSpPr>
        <p:spPr>
          <a:xfrm>
            <a:off x="238565" y="193671"/>
            <a:ext cx="7230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Projekt GenComm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Construction Phase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pic>
        <p:nvPicPr>
          <p:cNvPr id="9" name="Picture 4" descr="Bildergebnis für Ize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340" y="3355004"/>
            <a:ext cx="1334461" cy="75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65" y="1270889"/>
            <a:ext cx="8477023" cy="5402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830000" y="178749"/>
            <a:ext cx="4103801" cy="1800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715588" y="6463502"/>
            <a:ext cx="17850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 Source: IZES </a:t>
            </a:r>
            <a:r>
              <a:rPr kumimoji="0" lang="en-GB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gGmbH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3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inisterium für Wirtschaft, Arbeit, Energie und Verke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011" y="2173853"/>
            <a:ext cx="2226243" cy="7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6"/>
          <p:cNvSpPr txBox="1"/>
          <p:nvPr/>
        </p:nvSpPr>
        <p:spPr>
          <a:xfrm>
            <a:off x="238565" y="193671"/>
            <a:ext cx="7230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Projekt GenComm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Construction Phase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III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pic>
        <p:nvPicPr>
          <p:cNvPr id="9" name="Picture 4" descr="Bildergebnis für Ize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340" y="3355004"/>
            <a:ext cx="1334461" cy="75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71" y="1324026"/>
            <a:ext cx="8428917" cy="5349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830000" y="178749"/>
            <a:ext cx="4103801" cy="1800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724261" y="6453235"/>
            <a:ext cx="17850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 Source: IZES </a:t>
            </a:r>
            <a:r>
              <a:rPr kumimoji="0" lang="en-GB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gGmbH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07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inisterium für Wirtschaft, Arbeit, Energie und Verke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011" y="2173853"/>
            <a:ext cx="2226243" cy="7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6"/>
          <p:cNvSpPr txBox="1"/>
          <p:nvPr/>
        </p:nvSpPr>
        <p:spPr>
          <a:xfrm>
            <a:off x="238565" y="193671"/>
            <a:ext cx="7230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Projekt GenComm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Construction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Phase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IV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pic>
        <p:nvPicPr>
          <p:cNvPr id="9" name="Picture 4" descr="Bildergebnis für Ize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340" y="3355004"/>
            <a:ext cx="1334461" cy="75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932" y="1351314"/>
            <a:ext cx="9029218" cy="5232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830000" y="178749"/>
            <a:ext cx="4103801" cy="18000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9328150" y="6401107"/>
            <a:ext cx="2103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 Source: </a:t>
            </a:r>
            <a:r>
              <a:rPr kumimoji="0" lang="en-GB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logan</a:t>
            </a: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Energy Ltd.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73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inisterium für Wirtschaft, Arbeit, Energie und Verke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011" y="2173853"/>
            <a:ext cx="2226243" cy="7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6"/>
          <p:cNvSpPr txBox="1"/>
          <p:nvPr/>
        </p:nvSpPr>
        <p:spPr>
          <a:xfrm>
            <a:off x="258415" y="178749"/>
            <a:ext cx="7230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Project GenComm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Construction </a:t>
            </a:r>
            <a:r>
              <a:rPr kumimoji="0" lang="en-GB" sz="3200" b="1" i="0" u="none" strike="noStrike" kern="1200" cap="none" spc="0" normalizeH="0" baseline="0" noProof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Phase VI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9648856" y="6470532"/>
            <a:ext cx="2103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 Source: </a:t>
            </a:r>
            <a:r>
              <a:rPr kumimoji="0" lang="en-GB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logan</a:t>
            </a: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Energy Ltd.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4" descr="Bildergebnis für Ize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340" y="3355004"/>
            <a:ext cx="1334461" cy="75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64" y="1682151"/>
            <a:ext cx="9308903" cy="50346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830000" y="178749"/>
            <a:ext cx="410380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7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830000" y="198000"/>
            <a:ext cx="4103801" cy="1800000"/>
          </a:xfrm>
          <a:prstGeom prst="rect">
            <a:avLst/>
          </a:prstGeom>
        </p:spPr>
      </p:pic>
      <p:pic>
        <p:nvPicPr>
          <p:cNvPr id="49" name="Picture 2" descr="Ministerium für Wirtschaft, Arbeit, Energie und Verke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261" y="1923605"/>
            <a:ext cx="2226243" cy="7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6"/>
          <p:cNvSpPr txBox="1"/>
          <p:nvPr/>
        </p:nvSpPr>
        <p:spPr>
          <a:xfrm>
            <a:off x="232406" y="142842"/>
            <a:ext cx="65638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Location </a:t>
            </a:r>
            <a:r>
              <a:rPr kumimoji="0" lang="de-DE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of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the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IZES </a:t>
            </a:r>
            <a:r>
              <a:rPr kumimoji="0" lang="de-DE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Facilities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in </a:t>
            </a:r>
            <a:r>
              <a:rPr kumimoji="0" lang="de-DE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the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Innovation Campus Saar in Saarbrücken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7953337" y="6542460"/>
            <a:ext cx="2918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 Source: google maps, edited by IZES </a:t>
            </a:r>
            <a:r>
              <a:rPr kumimoji="0" lang="en-GB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gGmbH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Grafik 47"/>
          <p:cNvPicPr>
            <a:picLocks noChangeAspect="1"/>
          </p:cNvPicPr>
          <p:nvPr/>
        </p:nvPicPr>
        <p:blipFill rotWithShape="1">
          <a:blip r:embed="rId4"/>
          <a:srcRect l="9640" b="-535"/>
          <a:stretch/>
        </p:blipFill>
        <p:spPr>
          <a:xfrm>
            <a:off x="1978770" y="1848049"/>
            <a:ext cx="5797303" cy="4940632"/>
          </a:xfrm>
          <a:prstGeom prst="rect">
            <a:avLst/>
          </a:prstGeom>
        </p:spPr>
      </p:pic>
      <p:grpSp>
        <p:nvGrpSpPr>
          <p:cNvPr id="50" name="Gruppieren 49"/>
          <p:cNvGrpSpPr/>
          <p:nvPr/>
        </p:nvGrpSpPr>
        <p:grpSpPr>
          <a:xfrm>
            <a:off x="2448206" y="4667845"/>
            <a:ext cx="164806" cy="422300"/>
            <a:chOff x="2799452" y="4235193"/>
            <a:chExt cx="166299" cy="422300"/>
          </a:xfrm>
        </p:grpSpPr>
        <p:sp>
          <p:nvSpPr>
            <p:cNvPr id="51" name="Rechteck 50"/>
            <p:cNvSpPr/>
            <p:nvPr/>
          </p:nvSpPr>
          <p:spPr>
            <a:xfrm rot="21480000">
              <a:off x="2799452" y="4235193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hteck 51"/>
            <p:cNvSpPr/>
            <p:nvPr/>
          </p:nvSpPr>
          <p:spPr>
            <a:xfrm rot="21480000">
              <a:off x="2801833" y="4324874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hteck 52"/>
            <p:cNvSpPr/>
            <p:nvPr/>
          </p:nvSpPr>
          <p:spPr>
            <a:xfrm rot="21480000">
              <a:off x="2804214" y="4414554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hteck 53"/>
            <p:cNvSpPr/>
            <p:nvPr/>
          </p:nvSpPr>
          <p:spPr>
            <a:xfrm rot="21480000">
              <a:off x="2806596" y="4498676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hteck 54"/>
            <p:cNvSpPr/>
            <p:nvPr/>
          </p:nvSpPr>
          <p:spPr>
            <a:xfrm rot="21480000">
              <a:off x="2808977" y="4580797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56" name="Gewinkelte Verbindung 55"/>
          <p:cNvCxnSpPr>
            <a:endCxn id="68" idx="3"/>
          </p:cNvCxnSpPr>
          <p:nvPr/>
        </p:nvCxnSpPr>
        <p:spPr>
          <a:xfrm rot="16200000" flipV="1">
            <a:off x="1512880" y="3690195"/>
            <a:ext cx="1170970" cy="706538"/>
          </a:xfrm>
          <a:prstGeom prst="bentConnector2">
            <a:avLst/>
          </a:prstGeom>
          <a:ln w="38100">
            <a:solidFill>
              <a:srgbClr val="00B0F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/>
          <p:cNvSpPr txBox="1"/>
          <p:nvPr/>
        </p:nvSpPr>
        <p:spPr>
          <a:xfrm>
            <a:off x="21348" y="4885615"/>
            <a:ext cx="1731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Vanadium Redox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Flow Battery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60" name="Rechteck 59"/>
          <p:cNvSpPr/>
          <p:nvPr/>
        </p:nvSpPr>
        <p:spPr>
          <a:xfrm rot="21412350">
            <a:off x="2316086" y="5097076"/>
            <a:ext cx="256658" cy="9553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2" name="Gruppieren 61"/>
          <p:cNvGrpSpPr/>
          <p:nvPr/>
        </p:nvGrpSpPr>
        <p:grpSpPr>
          <a:xfrm>
            <a:off x="2299642" y="4669451"/>
            <a:ext cx="164806" cy="422300"/>
            <a:chOff x="2799452" y="4235193"/>
            <a:chExt cx="166299" cy="422300"/>
          </a:xfrm>
        </p:grpSpPr>
        <p:sp>
          <p:nvSpPr>
            <p:cNvPr id="63" name="Rechteck 62"/>
            <p:cNvSpPr/>
            <p:nvPr/>
          </p:nvSpPr>
          <p:spPr>
            <a:xfrm rot="21480000">
              <a:off x="2799452" y="4235193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hteck 63"/>
            <p:cNvSpPr/>
            <p:nvPr/>
          </p:nvSpPr>
          <p:spPr>
            <a:xfrm rot="21480000">
              <a:off x="2801833" y="4324874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hteck 64"/>
            <p:cNvSpPr/>
            <p:nvPr/>
          </p:nvSpPr>
          <p:spPr>
            <a:xfrm rot="21480000">
              <a:off x="2804214" y="4414554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hteck 65"/>
            <p:cNvSpPr/>
            <p:nvPr/>
          </p:nvSpPr>
          <p:spPr>
            <a:xfrm rot="21480000">
              <a:off x="2806596" y="4498676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hteck 66"/>
            <p:cNvSpPr/>
            <p:nvPr/>
          </p:nvSpPr>
          <p:spPr>
            <a:xfrm rot="21480000">
              <a:off x="2808977" y="4580797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8" name="Textfeld 67"/>
          <p:cNvSpPr txBox="1"/>
          <p:nvPr/>
        </p:nvSpPr>
        <p:spPr>
          <a:xfrm>
            <a:off x="25855" y="3196369"/>
            <a:ext cx="1719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OptiCharge Charging Station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cxnSp>
        <p:nvCxnSpPr>
          <p:cNvPr id="69" name="Gewinkelte Verbindung 68"/>
          <p:cNvCxnSpPr/>
          <p:nvPr/>
        </p:nvCxnSpPr>
        <p:spPr>
          <a:xfrm rot="10800000">
            <a:off x="1567637" y="5185330"/>
            <a:ext cx="746034" cy="20808"/>
          </a:xfrm>
          <a:prstGeom prst="bentConnector3">
            <a:avLst>
              <a:gd name="adj1" fmla="val 50000"/>
            </a:avLst>
          </a:prstGeom>
          <a:ln w="38100">
            <a:solidFill>
              <a:srgbClr val="00B0F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uppieren 76"/>
          <p:cNvGrpSpPr/>
          <p:nvPr/>
        </p:nvGrpSpPr>
        <p:grpSpPr>
          <a:xfrm rot="21480000">
            <a:off x="6893950" y="4114313"/>
            <a:ext cx="367003" cy="1446388"/>
            <a:chOff x="2786999" y="3531448"/>
            <a:chExt cx="156774" cy="693711"/>
          </a:xfrm>
        </p:grpSpPr>
        <p:sp>
          <p:nvSpPr>
            <p:cNvPr id="78" name="Rechteck 77"/>
            <p:cNvSpPr/>
            <p:nvPr/>
          </p:nvSpPr>
          <p:spPr>
            <a:xfrm>
              <a:off x="2786999" y="3531448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hteck 78"/>
            <p:cNvSpPr/>
            <p:nvPr/>
          </p:nvSpPr>
          <p:spPr>
            <a:xfrm>
              <a:off x="2786999" y="3619593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hteck 79"/>
            <p:cNvSpPr/>
            <p:nvPr/>
          </p:nvSpPr>
          <p:spPr>
            <a:xfrm>
              <a:off x="2786999" y="3707738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hteck 80"/>
            <p:cNvSpPr/>
            <p:nvPr/>
          </p:nvSpPr>
          <p:spPr>
            <a:xfrm>
              <a:off x="2786999" y="3795883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hteck 81"/>
            <p:cNvSpPr/>
            <p:nvPr/>
          </p:nvSpPr>
          <p:spPr>
            <a:xfrm>
              <a:off x="2786999" y="3884028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hteck 82"/>
            <p:cNvSpPr/>
            <p:nvPr/>
          </p:nvSpPr>
          <p:spPr>
            <a:xfrm>
              <a:off x="2786999" y="3972173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hteck 83"/>
            <p:cNvSpPr/>
            <p:nvPr/>
          </p:nvSpPr>
          <p:spPr>
            <a:xfrm>
              <a:off x="2786999" y="4060318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hteck 84"/>
            <p:cNvSpPr/>
            <p:nvPr/>
          </p:nvSpPr>
          <p:spPr>
            <a:xfrm>
              <a:off x="2786999" y="4148463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6" name="Textfeld 85"/>
          <p:cNvSpPr txBox="1"/>
          <p:nvPr/>
        </p:nvSpPr>
        <p:spPr>
          <a:xfrm>
            <a:off x="8051134" y="2277079"/>
            <a:ext cx="17916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Planned location of the Hydrogen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Refuelling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Station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6796232" y="1856220"/>
            <a:ext cx="731632" cy="689142"/>
          </a:xfrm>
          <a:prstGeom prst="ellipse">
            <a:avLst/>
          </a:prstGeom>
          <a:pattFill prst="wdDn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hteck 88"/>
          <p:cNvSpPr/>
          <p:nvPr/>
        </p:nvSpPr>
        <p:spPr>
          <a:xfrm rot="21448442">
            <a:off x="6691836" y="1899899"/>
            <a:ext cx="979895" cy="59608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0" name="Gruppieren 89"/>
          <p:cNvGrpSpPr/>
          <p:nvPr/>
        </p:nvGrpSpPr>
        <p:grpSpPr>
          <a:xfrm rot="21480000">
            <a:off x="6662932" y="4138507"/>
            <a:ext cx="367003" cy="1446388"/>
            <a:chOff x="2786999" y="3531448"/>
            <a:chExt cx="156774" cy="693711"/>
          </a:xfrm>
        </p:grpSpPr>
        <p:sp>
          <p:nvSpPr>
            <p:cNvPr id="91" name="Rechteck 90"/>
            <p:cNvSpPr/>
            <p:nvPr/>
          </p:nvSpPr>
          <p:spPr>
            <a:xfrm>
              <a:off x="2786999" y="3531448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hteck 91"/>
            <p:cNvSpPr/>
            <p:nvPr/>
          </p:nvSpPr>
          <p:spPr>
            <a:xfrm>
              <a:off x="2786999" y="3619593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hteck 92"/>
            <p:cNvSpPr/>
            <p:nvPr/>
          </p:nvSpPr>
          <p:spPr>
            <a:xfrm>
              <a:off x="2786999" y="3707738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Rechteck 93"/>
            <p:cNvSpPr/>
            <p:nvPr/>
          </p:nvSpPr>
          <p:spPr>
            <a:xfrm>
              <a:off x="2786999" y="3795883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hteck 94"/>
            <p:cNvSpPr/>
            <p:nvPr/>
          </p:nvSpPr>
          <p:spPr>
            <a:xfrm>
              <a:off x="2786999" y="3884028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hteck 95"/>
            <p:cNvSpPr/>
            <p:nvPr/>
          </p:nvSpPr>
          <p:spPr>
            <a:xfrm>
              <a:off x="2786999" y="3972173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Rechteck 96"/>
            <p:cNvSpPr/>
            <p:nvPr/>
          </p:nvSpPr>
          <p:spPr>
            <a:xfrm>
              <a:off x="2786999" y="4060318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Rechteck 97"/>
            <p:cNvSpPr/>
            <p:nvPr/>
          </p:nvSpPr>
          <p:spPr>
            <a:xfrm>
              <a:off x="2786999" y="4148463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9" name="Gruppieren 98"/>
          <p:cNvGrpSpPr/>
          <p:nvPr/>
        </p:nvGrpSpPr>
        <p:grpSpPr>
          <a:xfrm>
            <a:off x="6677303" y="4939198"/>
            <a:ext cx="389299" cy="880496"/>
            <a:chOff x="2799452" y="4235193"/>
            <a:chExt cx="166299" cy="422300"/>
          </a:xfrm>
        </p:grpSpPr>
        <p:sp>
          <p:nvSpPr>
            <p:cNvPr id="100" name="Rechteck 99"/>
            <p:cNvSpPr/>
            <p:nvPr/>
          </p:nvSpPr>
          <p:spPr>
            <a:xfrm rot="21480000">
              <a:off x="2799452" y="4235193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Rechteck 100"/>
            <p:cNvSpPr/>
            <p:nvPr/>
          </p:nvSpPr>
          <p:spPr>
            <a:xfrm rot="21480000">
              <a:off x="2801833" y="4324874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hteck 101"/>
            <p:cNvSpPr/>
            <p:nvPr/>
          </p:nvSpPr>
          <p:spPr>
            <a:xfrm rot="21480000">
              <a:off x="2804214" y="4414554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hteck 102"/>
            <p:cNvSpPr/>
            <p:nvPr/>
          </p:nvSpPr>
          <p:spPr>
            <a:xfrm rot="21480000">
              <a:off x="2806596" y="4498676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Rechteck 103"/>
            <p:cNvSpPr/>
            <p:nvPr/>
          </p:nvSpPr>
          <p:spPr>
            <a:xfrm rot="21480000">
              <a:off x="2808977" y="4580797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uppieren 104"/>
          <p:cNvGrpSpPr/>
          <p:nvPr/>
        </p:nvGrpSpPr>
        <p:grpSpPr>
          <a:xfrm>
            <a:off x="6901269" y="4936215"/>
            <a:ext cx="389299" cy="880496"/>
            <a:chOff x="2799452" y="4235193"/>
            <a:chExt cx="166299" cy="422300"/>
          </a:xfrm>
        </p:grpSpPr>
        <p:sp>
          <p:nvSpPr>
            <p:cNvPr id="106" name="Rechteck 105"/>
            <p:cNvSpPr/>
            <p:nvPr/>
          </p:nvSpPr>
          <p:spPr>
            <a:xfrm rot="21480000">
              <a:off x="2799452" y="4235193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Rechteck 106"/>
            <p:cNvSpPr/>
            <p:nvPr/>
          </p:nvSpPr>
          <p:spPr>
            <a:xfrm rot="21480000">
              <a:off x="2801833" y="4324874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Rechteck 107"/>
            <p:cNvSpPr/>
            <p:nvPr/>
          </p:nvSpPr>
          <p:spPr>
            <a:xfrm rot="21480000">
              <a:off x="2804214" y="4414554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Rechteck 108"/>
            <p:cNvSpPr/>
            <p:nvPr/>
          </p:nvSpPr>
          <p:spPr>
            <a:xfrm rot="21480000">
              <a:off x="2806596" y="4498676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Rechteck 109"/>
            <p:cNvSpPr/>
            <p:nvPr/>
          </p:nvSpPr>
          <p:spPr>
            <a:xfrm rot="21480000">
              <a:off x="2808977" y="4580797"/>
              <a:ext cx="156774" cy="76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1" name="Textfeld 110"/>
          <p:cNvSpPr txBox="1"/>
          <p:nvPr/>
        </p:nvSpPr>
        <p:spPr>
          <a:xfrm>
            <a:off x="8016284" y="4522343"/>
            <a:ext cx="19013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034DA2"/>
                </a:solidFill>
                <a:latin typeface="Open Sans"/>
                <a:cs typeface="Open San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PV-Array to supply the Hydrogen refuelling station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cxnSp>
        <p:nvCxnSpPr>
          <p:cNvPr id="112" name="Gewinkelte Verbindung 111"/>
          <p:cNvCxnSpPr>
            <a:stCxn id="107" idx="0"/>
          </p:cNvCxnSpPr>
          <p:nvPr/>
        </p:nvCxnSpPr>
        <p:spPr>
          <a:xfrm rot="5400000" flipH="1" flipV="1">
            <a:off x="7592805" y="4510920"/>
            <a:ext cx="107079" cy="1117580"/>
          </a:xfrm>
          <a:prstGeom prst="bentConnector2">
            <a:avLst/>
          </a:prstGeom>
          <a:ln w="38100">
            <a:solidFill>
              <a:srgbClr val="00B0F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winkelte Verbindung 86"/>
          <p:cNvCxnSpPr>
            <a:endCxn id="86" idx="1"/>
          </p:cNvCxnSpPr>
          <p:nvPr/>
        </p:nvCxnSpPr>
        <p:spPr>
          <a:xfrm>
            <a:off x="7181783" y="2243654"/>
            <a:ext cx="869351" cy="402757"/>
          </a:xfrm>
          <a:prstGeom prst="bentConnector3">
            <a:avLst>
              <a:gd name="adj1" fmla="val 50000"/>
            </a:avLst>
          </a:prstGeom>
          <a:ln w="38100">
            <a:solidFill>
              <a:srgbClr val="00B0F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feld 140"/>
          <p:cNvSpPr txBox="1"/>
          <p:nvPr/>
        </p:nvSpPr>
        <p:spPr bwMode="auto">
          <a:xfrm>
            <a:off x="8092643" y="3353248"/>
            <a:ext cx="19459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Office </a:t>
            </a:r>
            <a:r>
              <a:rPr kumimoji="0" lang="de-D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building</a:t>
            </a:r>
            <a:r>
              <a:rPr kumimoji="0" 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of</a:t>
            </a:r>
            <a:r>
              <a:rPr kumimoji="0" 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the</a:t>
            </a:r>
            <a:r>
              <a:rPr kumimoji="0" 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IZES </a:t>
            </a:r>
            <a:r>
              <a:rPr kumimoji="0" 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gGmbH 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cxnSp>
        <p:nvCxnSpPr>
          <p:cNvPr id="142" name="Gewinkelte Verbindung 141"/>
          <p:cNvCxnSpPr>
            <a:stCxn id="141" idx="1"/>
          </p:cNvCxnSpPr>
          <p:nvPr/>
        </p:nvCxnSpPr>
        <p:spPr>
          <a:xfrm rot="10800000">
            <a:off x="5816347" y="3063500"/>
            <a:ext cx="2276297" cy="551359"/>
          </a:xfrm>
          <a:prstGeom prst="bentConnector3">
            <a:avLst>
              <a:gd name="adj1" fmla="val 50000"/>
            </a:avLst>
          </a:prstGeom>
          <a:ln w="38100">
            <a:solidFill>
              <a:srgbClr val="00B0F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4" descr="Bildergebnis für Izes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340" y="3109742"/>
            <a:ext cx="1334461" cy="75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11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830000" y="198000"/>
            <a:ext cx="4103801" cy="1800000"/>
          </a:xfrm>
          <a:prstGeom prst="rect">
            <a:avLst/>
          </a:prstGeom>
        </p:spPr>
      </p:pic>
      <p:sp>
        <p:nvSpPr>
          <p:cNvPr id="5" name="TextBox 6"/>
          <p:cNvSpPr txBox="1"/>
          <p:nvPr/>
        </p:nvSpPr>
        <p:spPr>
          <a:xfrm>
            <a:off x="469202" y="469688"/>
            <a:ext cx="2498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Outlook</a:t>
            </a: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pic>
        <p:nvPicPr>
          <p:cNvPr id="7" name="Picture 2" descr="Ministerium für Wirtschaft, Arbeit, Energie und Verkeh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50" y="198000"/>
            <a:ext cx="2226243" cy="7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ildergebnis für Izes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578" y="1910802"/>
            <a:ext cx="1556224" cy="88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platzhalter 1"/>
          <p:cNvSpPr txBox="1">
            <a:spLocks/>
          </p:cNvSpPr>
          <p:nvPr/>
        </p:nvSpPr>
        <p:spPr>
          <a:xfrm>
            <a:off x="469202" y="2589854"/>
            <a:ext cx="9192383" cy="2922425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/>
              </a:buBlip>
              <a:defRPr sz="20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6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6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4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Finalisation and delivery of the Hydrogen refuelling station is expected in 4Q20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Civil works expected to be completed by the end of 2020 (shortly after the delivery)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Operating permit for the refuelling station is expected by mid of 1Q21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549F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61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inisterium für Wirtschaft, Arbeit, Energie und Verkeh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011" y="2173853"/>
            <a:ext cx="2226243" cy="7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ildergebnis für Izes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793" y="3074327"/>
            <a:ext cx="1334461" cy="75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00" y="1521269"/>
            <a:ext cx="8038186" cy="5034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941" y="366245"/>
            <a:ext cx="263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Conclusion</a:t>
            </a:r>
            <a:endParaRPr kumimoji="0" lang="de-DE" sz="3200" b="1" i="0" u="none" strike="noStrike" kern="1200" cap="none" spc="0" normalizeH="0" baseline="0" noProof="0" dirty="0" smtClean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01941" y="1209936"/>
            <a:ext cx="5224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 Source: Clean Energy Partnership, CEP; Jörg Starr; NOW </a:t>
            </a:r>
            <a:r>
              <a:rPr kumimoji="0" lang="en-GB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Beiratstreffen</a:t>
            </a: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June 13</a:t>
            </a:r>
            <a:r>
              <a:rPr kumimoji="0" lang="en-GB" sz="1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2019  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platzhalter 1"/>
          <p:cNvSpPr txBox="1">
            <a:spLocks/>
          </p:cNvSpPr>
          <p:nvPr/>
        </p:nvSpPr>
        <p:spPr>
          <a:xfrm>
            <a:off x="8263789" y="4006435"/>
            <a:ext cx="3885081" cy="2463376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/>
              </a:buBlip>
              <a:defRPr sz="20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6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6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4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 Power to Change: Hydrogen has the potential to decarbonise (not only) the transport sector sustainably!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549F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830000" y="198000"/>
            <a:ext cx="410380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3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812748" y="198000"/>
            <a:ext cx="4103801" cy="1800000"/>
          </a:xfrm>
          <a:prstGeom prst="rect">
            <a:avLst/>
          </a:prstGeom>
        </p:spPr>
      </p:pic>
      <p:sp>
        <p:nvSpPr>
          <p:cNvPr id="5" name="TextBox 6"/>
          <p:cNvSpPr txBox="1"/>
          <p:nvPr/>
        </p:nvSpPr>
        <p:spPr>
          <a:xfrm>
            <a:off x="479823" y="513225"/>
            <a:ext cx="5853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34DA2"/>
                </a:solidFill>
                <a:latin typeface="Open Sans"/>
                <a:cs typeface="Open Sans"/>
              </a:rPr>
              <a:t>Agenda</a:t>
            </a:r>
            <a:endParaRPr lang="en-GB" sz="3200" b="1" dirty="0" smtClean="0">
              <a:latin typeface="Open Sans"/>
              <a:cs typeface="Open Sans"/>
            </a:endParaRPr>
          </a:p>
        </p:txBody>
      </p:sp>
      <p:pic>
        <p:nvPicPr>
          <p:cNvPr id="7" name="Picture 2" descr="Ministerium für Wirtschaft, Arbeit, Energie und Verkeh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556" y="2390872"/>
            <a:ext cx="2469928" cy="8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ildergebnis für Izes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000" y="2187107"/>
            <a:ext cx="1618800" cy="9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platzhalter 1"/>
          <p:cNvSpPr txBox="1">
            <a:spLocks/>
          </p:cNvSpPr>
          <p:nvPr/>
        </p:nvSpPr>
        <p:spPr>
          <a:xfrm>
            <a:off x="479823" y="2232782"/>
            <a:ext cx="6602464" cy="3866091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/>
              </a:buBlip>
              <a:defRPr sz="20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6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6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4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1200"/>
              </a:spcBef>
              <a:spcAft>
                <a:spcPts val="1200"/>
              </a:spcAft>
              <a:defRPr/>
            </a:pPr>
            <a:r>
              <a:rPr lang="en-GB" sz="2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Department Technical Innovations: Mobility Projects</a:t>
            </a:r>
          </a:p>
          <a:p>
            <a:pPr lvl="0">
              <a:spcBef>
                <a:spcPts val="1200"/>
              </a:spcBef>
              <a:spcAft>
                <a:spcPts val="1200"/>
              </a:spcAft>
              <a:defRPr/>
            </a:pPr>
            <a:r>
              <a:rPr lang="en-GB" sz="2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GenComm Project </a:t>
            </a:r>
          </a:p>
          <a:p>
            <a:pPr lvl="0">
              <a:spcBef>
                <a:spcPts val="1200"/>
              </a:spcBef>
              <a:spcAft>
                <a:spcPts val="1200"/>
              </a:spcAft>
              <a:defRPr/>
            </a:pPr>
            <a:r>
              <a:rPr lang="en-GB" sz="2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Status of the Solar Powered Hydrogen Refuelling Station located in the Innovation Campus Saar</a:t>
            </a:r>
          </a:p>
          <a:p>
            <a:pPr lvl="0">
              <a:spcBef>
                <a:spcPts val="1200"/>
              </a:spcBef>
              <a:spcAft>
                <a:spcPts val="1200"/>
              </a:spcAft>
              <a:defRPr/>
            </a:pPr>
            <a:r>
              <a:rPr lang="en-GB" sz="2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Outlook &amp; Conclusions</a:t>
            </a:r>
            <a:endParaRPr lang="en-GB" sz="2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4122" y="3909414"/>
            <a:ext cx="4201212" cy="248676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0398328" y="3596542"/>
            <a:ext cx="17850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Picture Source: IZES </a:t>
            </a:r>
            <a:r>
              <a:rPr lang="en-GB" sz="1000" dirty="0" err="1" smtClean="0"/>
              <a:t>gGmbH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89844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830000" y="178750"/>
            <a:ext cx="4103801" cy="1800000"/>
          </a:xfrm>
          <a:prstGeom prst="rect">
            <a:avLst/>
          </a:prstGeom>
        </p:spPr>
      </p:pic>
      <p:sp>
        <p:nvSpPr>
          <p:cNvPr id="5" name="TextBox 6"/>
          <p:cNvSpPr txBox="1"/>
          <p:nvPr/>
        </p:nvSpPr>
        <p:spPr>
          <a:xfrm>
            <a:off x="7656942" y="3125943"/>
            <a:ext cx="4061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Thank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you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for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Listening!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6" name="Textplatzhalter 1"/>
          <p:cNvSpPr txBox="1">
            <a:spLocks/>
          </p:cNvSpPr>
          <p:nvPr/>
        </p:nvSpPr>
        <p:spPr>
          <a:xfrm>
            <a:off x="7656942" y="4443793"/>
            <a:ext cx="4061582" cy="2341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Dr. Bodo Groß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" b="1" i="0" u="none" strike="noStrike" kern="1200" cap="none" spc="0" normalizeH="0" baseline="0" noProof="0" dirty="0" smtClean="0">
              <a:ln>
                <a:noFill/>
              </a:ln>
              <a:solidFill>
                <a:srgbClr val="00549F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IZES gGmbH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Altenkesseler Straße 17, Geb. A1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Germany - 66115 Saarbrücken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" b="0" i="0" u="none" strike="noStrike" kern="1200" cap="none" spc="0" normalizeH="0" baseline="0" noProof="0" dirty="0">
              <a:ln>
                <a:noFill/>
              </a:ln>
              <a:solidFill>
                <a:srgbClr val="00549F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gross@izes.de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549F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extplatzhalter 2"/>
          <p:cNvSpPr txBox="1">
            <a:spLocks/>
          </p:cNvSpPr>
          <p:nvPr/>
        </p:nvSpPr>
        <p:spPr>
          <a:xfrm>
            <a:off x="7685640" y="5688033"/>
            <a:ext cx="2250055" cy="3799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rgbClr val="00549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Ministerium für Wirtschaft, Arbeit, Energie und Verke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011" y="2173853"/>
            <a:ext cx="2226243" cy="7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" y="0"/>
            <a:ext cx="7174993" cy="6858000"/>
          </a:xfrm>
          <a:prstGeom prst="rect">
            <a:avLst/>
          </a:prstGeom>
        </p:spPr>
      </p:pic>
      <p:pic>
        <p:nvPicPr>
          <p:cNvPr id="9" name="Picture 4" descr="Bildergebnis für Izes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203" y="2065219"/>
            <a:ext cx="1447106" cy="82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5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830000" y="198000"/>
            <a:ext cx="4103801" cy="1800000"/>
          </a:xfrm>
          <a:prstGeom prst="rect">
            <a:avLst/>
          </a:prstGeom>
        </p:spPr>
      </p:pic>
      <p:pic>
        <p:nvPicPr>
          <p:cNvPr id="7" name="Picture 2" descr="Ministerium für Wirtschaft, Arbeit, Energie und Verkeh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011" y="2173853"/>
            <a:ext cx="2226243" cy="7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ildergebnis für Izes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46" y="177249"/>
            <a:ext cx="1334461" cy="75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/>
          <p:cNvSpPr txBox="1"/>
          <p:nvPr/>
        </p:nvSpPr>
        <p:spPr>
          <a:xfrm>
            <a:off x="425250" y="394895"/>
            <a:ext cx="5714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34DA2"/>
                </a:solidFill>
                <a:latin typeface="Open Sans"/>
                <a:cs typeface="Open Sans"/>
              </a:rPr>
              <a:t>Department Technical Innovations</a:t>
            </a:r>
            <a:endParaRPr lang="en-GB" sz="3200" b="1" dirty="0" smtClean="0">
              <a:latin typeface="Open Sans"/>
              <a:cs typeface="Open Sans"/>
            </a:endParaRPr>
          </a:p>
        </p:txBody>
      </p:sp>
      <p:sp>
        <p:nvSpPr>
          <p:cNvPr id="9" name="Inhaltsplatzhalter 1"/>
          <p:cNvSpPr>
            <a:spLocks noGrp="1"/>
          </p:cNvSpPr>
          <p:nvPr/>
        </p:nvSpPr>
        <p:spPr>
          <a:xfrm>
            <a:off x="425250" y="2063020"/>
            <a:ext cx="10743786" cy="4286022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/>
              </a:buBlip>
              <a:defRPr sz="20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6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6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4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6" indent="0">
              <a:spcAft>
                <a:spcPts val="600"/>
              </a:spcAft>
              <a:buNone/>
            </a:pPr>
            <a:r>
              <a:rPr lang="en-GB" sz="2400" b="1" dirty="0" smtClean="0">
                <a:solidFill>
                  <a:srgbClr val="00549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Activities in the Research Field „Alternative Mobility“</a:t>
            </a:r>
          </a:p>
          <a:p>
            <a:pPr marL="358775" lvl="3" indent="-35877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Planning</a:t>
            </a:r>
            <a: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development, construction and operation of </a:t>
            </a:r>
            <a:r>
              <a:rPr lang="en-US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        innovative infrastructure </a:t>
            </a:r>
            <a: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for alternative mobility concepts</a:t>
            </a:r>
            <a:r>
              <a:rPr lang="en-US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       </a:t>
            </a:r>
            <a: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especially for </a:t>
            </a:r>
            <a:r>
              <a:rPr lang="en-US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battery (BEV) </a:t>
            </a:r>
            <a: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and </a:t>
            </a:r>
            <a:r>
              <a:rPr lang="en-US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fuel cell electric vehicles (FCEV)</a:t>
            </a:r>
            <a:endParaRPr lang="en-GB" sz="24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58775" lvl="3" indent="-358775"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sz="24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Current Project for BEV</a:t>
            </a:r>
          </a:p>
          <a:p>
            <a:pPr marL="358775" lvl="3" indent="-3587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OptiCharge</a:t>
            </a:r>
            <a:r>
              <a:rPr lang="en-GB" sz="2400" b="1" baseline="30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+</a:t>
            </a:r>
            <a:r>
              <a:rPr lang="en-GB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Increasing the efficiency of the </a:t>
            </a:r>
            <a:r>
              <a:rPr lang="en-GB" sz="2400" i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OptiCharge</a:t>
            </a:r>
            <a:r>
              <a:rPr lang="en-GB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charging station, in particular by optimising the functional materials of the VRFB and the energy management system and by setting up a DC micro-grid and connection of the entire charging station to the Internet of Things; </a:t>
            </a:r>
            <a:r>
              <a:rPr lang="en-GB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project </a:t>
            </a:r>
            <a:r>
              <a:rPr lang="en-GB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duration 12/2019 – 11/2022 </a:t>
            </a:r>
            <a:r>
              <a:rPr lang="en-GB" sz="2400" i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(Previous project: OptiCharge, duration 08/2015 – </a:t>
            </a:r>
            <a:r>
              <a:rPr lang="de-DE" sz="2400" i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12/2018)</a:t>
            </a:r>
          </a:p>
        </p:txBody>
      </p:sp>
    </p:spTree>
    <p:extLst>
      <p:ext uri="{BB962C8B-B14F-4D97-AF65-F5344CB8AC3E}">
        <p14:creationId xmlns:p14="http://schemas.microsoft.com/office/powerpoint/2010/main" val="125087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inisterium für Wirtschaft, Arbeit, Energie und Verke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011" y="2173853"/>
            <a:ext cx="2226243" cy="7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/>
          <a:srcRect b="31044"/>
          <a:stretch/>
        </p:blipFill>
        <p:spPr>
          <a:xfrm>
            <a:off x="358554" y="1795720"/>
            <a:ext cx="9414095" cy="487416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772649" y="6458169"/>
            <a:ext cx="17850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Picture Source: IZES </a:t>
            </a:r>
            <a:r>
              <a:rPr lang="en-GB" sz="1000" dirty="0" err="1" smtClean="0"/>
              <a:t>gGmbH</a:t>
            </a:r>
            <a:endParaRPr lang="en-GB" sz="1000" dirty="0"/>
          </a:p>
        </p:txBody>
      </p:sp>
      <p:sp>
        <p:nvSpPr>
          <p:cNvPr id="9" name="TextBox 6"/>
          <p:cNvSpPr txBox="1"/>
          <p:nvPr/>
        </p:nvSpPr>
        <p:spPr>
          <a:xfrm>
            <a:off x="283495" y="345620"/>
            <a:ext cx="703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34DA2"/>
                </a:solidFill>
                <a:latin typeface="Open Sans"/>
                <a:cs typeface="Open Sans"/>
              </a:rPr>
              <a:t>OptiCharge/OptiCharge</a:t>
            </a:r>
            <a:r>
              <a:rPr lang="en-GB" sz="3200" b="1" baseline="30000" dirty="0" smtClean="0">
                <a:solidFill>
                  <a:srgbClr val="034DA2"/>
                </a:solidFill>
                <a:latin typeface="Open Sans"/>
                <a:cs typeface="Open Sans"/>
              </a:rPr>
              <a:t>+</a:t>
            </a:r>
            <a:r>
              <a:rPr lang="en-GB" sz="3200" b="1" dirty="0" smtClean="0">
                <a:solidFill>
                  <a:srgbClr val="034DA2"/>
                </a:solidFill>
                <a:latin typeface="Open Sans"/>
                <a:cs typeface="Open Sans"/>
              </a:rPr>
              <a:t> Construction Phase I</a:t>
            </a:r>
            <a:endParaRPr lang="en-GB" sz="3200" b="1" dirty="0" smtClean="0">
              <a:latin typeface="Open Sans"/>
              <a:cs typeface="Open Sans"/>
            </a:endParaRPr>
          </a:p>
        </p:txBody>
      </p:sp>
      <p:pic>
        <p:nvPicPr>
          <p:cNvPr id="10" name="Picture 4" descr="Bildergebnis für Izes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340" y="3238093"/>
            <a:ext cx="1334461" cy="75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830000" y="198000"/>
            <a:ext cx="410380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inisterium für Wirtschaft, Arbeit, Energie und Verke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011" y="2173853"/>
            <a:ext cx="2226243" cy="7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/>
          <a:srcRect t="8378" b="15194"/>
          <a:stretch/>
        </p:blipFill>
        <p:spPr>
          <a:xfrm>
            <a:off x="322192" y="1549283"/>
            <a:ext cx="8847207" cy="5074213"/>
          </a:xfrm>
          <a:prstGeom prst="rect">
            <a:avLst/>
          </a:prstGeom>
        </p:spPr>
      </p:pic>
      <p:pic>
        <p:nvPicPr>
          <p:cNvPr id="10" name="Picture 4" descr="Bildergebnis für Izes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340" y="3382468"/>
            <a:ext cx="1334461" cy="75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830000" y="198000"/>
            <a:ext cx="4103801" cy="1800000"/>
          </a:xfrm>
          <a:prstGeom prst="rect">
            <a:avLst/>
          </a:prstGeom>
        </p:spPr>
      </p:pic>
      <p:sp>
        <p:nvSpPr>
          <p:cNvPr id="8" name="TextBox 6"/>
          <p:cNvSpPr txBox="1"/>
          <p:nvPr/>
        </p:nvSpPr>
        <p:spPr>
          <a:xfrm>
            <a:off x="283495" y="345620"/>
            <a:ext cx="703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34DA2"/>
                </a:solidFill>
                <a:latin typeface="Open Sans"/>
                <a:cs typeface="Open Sans"/>
              </a:rPr>
              <a:t>OptiCharge/OptiCharge</a:t>
            </a:r>
            <a:r>
              <a:rPr lang="en-GB" sz="3200" b="1" baseline="30000" dirty="0" smtClean="0">
                <a:solidFill>
                  <a:srgbClr val="034DA2"/>
                </a:solidFill>
                <a:latin typeface="Open Sans"/>
                <a:cs typeface="Open Sans"/>
              </a:rPr>
              <a:t>+</a:t>
            </a:r>
            <a:r>
              <a:rPr lang="en-GB" sz="3200" b="1" dirty="0" smtClean="0">
                <a:solidFill>
                  <a:srgbClr val="034DA2"/>
                </a:solidFill>
                <a:latin typeface="Open Sans"/>
                <a:cs typeface="Open Sans"/>
              </a:rPr>
              <a:t> Construction Phase II</a:t>
            </a:r>
            <a:endParaRPr lang="en-GB" sz="3200" b="1" dirty="0" smtClean="0">
              <a:latin typeface="Open Sans"/>
              <a:cs typeface="Open San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289571" y="6403153"/>
            <a:ext cx="17850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Picture Source: IZES </a:t>
            </a:r>
            <a:r>
              <a:rPr lang="en-GB" sz="1000" dirty="0" err="1" smtClean="0"/>
              <a:t>gGmbH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90989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830000" y="198000"/>
            <a:ext cx="4103801" cy="1800000"/>
          </a:xfrm>
          <a:prstGeom prst="rect">
            <a:avLst/>
          </a:prstGeom>
        </p:spPr>
      </p:pic>
      <p:pic>
        <p:nvPicPr>
          <p:cNvPr id="7" name="Picture 2" descr="Ministerium für Wirtschaft, Arbeit, Energie und Verkeh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011" y="2173853"/>
            <a:ext cx="2226243" cy="7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860" y="2166307"/>
            <a:ext cx="9493990" cy="4431518"/>
          </a:xfrm>
          <a:prstGeom prst="rect">
            <a:avLst/>
          </a:prstGeom>
        </p:spPr>
      </p:pic>
      <p:pic>
        <p:nvPicPr>
          <p:cNvPr id="10" name="Picture 4" descr="Bildergebnis für Izes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340" y="3304629"/>
            <a:ext cx="1334461" cy="75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/>
          <p:cNvSpPr txBox="1"/>
          <p:nvPr/>
        </p:nvSpPr>
        <p:spPr>
          <a:xfrm>
            <a:off x="283495" y="345620"/>
            <a:ext cx="703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34DA2"/>
                </a:solidFill>
                <a:latin typeface="Open Sans"/>
                <a:cs typeface="Open Sans"/>
              </a:rPr>
              <a:t>OptiCharge/OptiCharge</a:t>
            </a:r>
            <a:r>
              <a:rPr lang="en-GB" sz="3200" b="1" baseline="30000" dirty="0" smtClean="0">
                <a:solidFill>
                  <a:srgbClr val="034DA2"/>
                </a:solidFill>
                <a:latin typeface="Open Sans"/>
                <a:cs typeface="Open Sans"/>
              </a:rPr>
              <a:t>+</a:t>
            </a:r>
            <a:r>
              <a:rPr lang="en-GB" sz="3200" b="1" dirty="0" smtClean="0">
                <a:solidFill>
                  <a:srgbClr val="034DA2"/>
                </a:solidFill>
                <a:latin typeface="Open Sans"/>
                <a:cs typeface="Open Sans"/>
              </a:rPr>
              <a:t> Construction Phase III</a:t>
            </a:r>
            <a:endParaRPr lang="en-GB" sz="3200" b="1" dirty="0" smtClean="0">
              <a:latin typeface="Open Sans"/>
              <a:cs typeface="Open San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772649" y="6423665"/>
            <a:ext cx="17850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Picture Source: IZES </a:t>
            </a:r>
            <a:r>
              <a:rPr lang="en-GB" sz="1000" dirty="0" err="1" smtClean="0"/>
              <a:t>gGmbH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2853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830000" y="198000"/>
            <a:ext cx="4103801" cy="1800000"/>
          </a:xfrm>
          <a:prstGeom prst="rect">
            <a:avLst/>
          </a:prstGeom>
        </p:spPr>
      </p:pic>
      <p:pic>
        <p:nvPicPr>
          <p:cNvPr id="7" name="Picture 2" descr="Ministerium für Wirtschaft, Arbeit, Energie und Verkeh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011" y="2173853"/>
            <a:ext cx="2226243" cy="7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/>
          <a:srcRect t="13829" b="3134"/>
          <a:stretch/>
        </p:blipFill>
        <p:spPr>
          <a:xfrm>
            <a:off x="338170" y="2216993"/>
            <a:ext cx="9353493" cy="4364966"/>
          </a:xfrm>
          <a:prstGeom prst="rect">
            <a:avLst/>
          </a:prstGeom>
        </p:spPr>
      </p:pic>
      <p:pic>
        <p:nvPicPr>
          <p:cNvPr id="9" name="Picture 4" descr="Bildergebnis für Izes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340" y="3338504"/>
            <a:ext cx="1334461" cy="75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/>
          <p:cNvSpPr txBox="1"/>
          <p:nvPr/>
        </p:nvSpPr>
        <p:spPr>
          <a:xfrm>
            <a:off x="283495" y="345620"/>
            <a:ext cx="703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34DA2"/>
                </a:solidFill>
                <a:latin typeface="Open Sans"/>
                <a:cs typeface="Open Sans"/>
              </a:rPr>
              <a:t>OptiCharge/OptiCharge</a:t>
            </a:r>
            <a:r>
              <a:rPr lang="en-GB" sz="3200" b="1" baseline="30000" dirty="0" smtClean="0">
                <a:solidFill>
                  <a:srgbClr val="034DA2"/>
                </a:solidFill>
                <a:latin typeface="Open Sans"/>
                <a:cs typeface="Open Sans"/>
              </a:rPr>
              <a:t>+</a:t>
            </a:r>
            <a:r>
              <a:rPr lang="en-GB" sz="3200" b="1" dirty="0" smtClean="0">
                <a:solidFill>
                  <a:srgbClr val="034DA2"/>
                </a:solidFill>
                <a:latin typeface="Open Sans"/>
                <a:cs typeface="Open Sans"/>
              </a:rPr>
              <a:t> Construction Phase IV</a:t>
            </a:r>
            <a:endParaRPr lang="en-GB" sz="3200" b="1" dirty="0" smtClean="0">
              <a:latin typeface="Open Sans"/>
              <a:cs typeface="Open San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9660504" y="6397787"/>
            <a:ext cx="17850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Picture Source: IZES </a:t>
            </a:r>
            <a:r>
              <a:rPr lang="en-GB" sz="1000" dirty="0" err="1" smtClean="0"/>
              <a:t>gGmbH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47674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830000" y="198000"/>
            <a:ext cx="4103801" cy="1800000"/>
          </a:xfrm>
          <a:prstGeom prst="rect">
            <a:avLst/>
          </a:prstGeom>
        </p:spPr>
      </p:pic>
      <p:pic>
        <p:nvPicPr>
          <p:cNvPr id="6" name="Picture 2" descr="Ministerium für Wirtschaft, Arbeit, Energie und Verke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011" y="2173853"/>
            <a:ext cx="2226243" cy="7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ildergebnis für Ize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46" y="177249"/>
            <a:ext cx="1334461" cy="75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1"/>
          <p:cNvSpPr>
            <a:spLocks noGrp="1"/>
          </p:cNvSpPr>
          <p:nvPr/>
        </p:nvSpPr>
        <p:spPr>
          <a:xfrm>
            <a:off x="385010" y="2154183"/>
            <a:ext cx="10743786" cy="3889206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/>
              </a:buBlip>
              <a:defRPr sz="20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6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6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4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marR="0" lvl="3" indent="-358775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Current Project in the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ield of FCEV</a:t>
            </a:r>
          </a:p>
          <a:p>
            <a:pPr marL="358775" marR="0" lvl="3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GenComm: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GENerating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energy secure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COMMunities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                              Smart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Hydrogen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- Integrated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renewable energy,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generation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&amp; storage to develop a new model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exploiting remotely generated electricity from renewable sources to provide energy security for remote communities. 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549F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GenComm Partner</a:t>
            </a:r>
          </a:p>
          <a:p>
            <a:pPr marL="358775" marR="0" lvl="3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Belfast Metropolitan College (UK);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Energia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Group (UK);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HyEnergy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(UK); Pure Energy Centre (UK); National University of Ireland Galway (ROI); TK Renewables (UK); BURN Joint Research Group,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Vrije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Universiteit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Brussels (BE); INSA Rouen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Normandie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(FR); ENSICAEN Caen (FR)</a:t>
            </a:r>
          </a:p>
          <a:p>
            <a:pPr marL="358775" marR="0" lvl="3" indent="-3587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549F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385010" y="555376"/>
            <a:ext cx="6337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Interreg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NWE Project GenComm – Overview</a:t>
            </a: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7734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830000" y="198000"/>
            <a:ext cx="4103801" cy="1800000"/>
          </a:xfrm>
          <a:prstGeom prst="rect">
            <a:avLst/>
          </a:prstGeom>
        </p:spPr>
      </p:pic>
      <p:pic>
        <p:nvPicPr>
          <p:cNvPr id="7" name="Picture 2" descr="Ministerium für Wirtschaft, Arbeit, Energie und Verkeh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011" y="2173853"/>
            <a:ext cx="2226243" cy="7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ildergebnis für Izes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46" y="177249"/>
            <a:ext cx="1334461" cy="75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haltsplatzhalter 1"/>
          <p:cNvSpPr>
            <a:spLocks noGrp="1"/>
          </p:cNvSpPr>
          <p:nvPr/>
        </p:nvSpPr>
        <p:spPr>
          <a:xfrm>
            <a:off x="385010" y="1908281"/>
            <a:ext cx="11272538" cy="4687827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/>
              </a:buBlip>
              <a:defRPr sz="20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6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6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400" kern="1200">
                <a:solidFill>
                  <a:srgbClr val="0054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6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Main tasks of GenComm</a:t>
            </a:r>
          </a:p>
          <a:p>
            <a:pPr marL="358775" marR="0" lvl="3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>
                <a:tab pos="358775" algn="l"/>
              </a:tabLst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Implementation and operation of three “Hydrogen pilot plants"                                in different size classes (</a:t>
            </a:r>
            <a:r>
              <a:rPr kumimoji="0" lang="en-GB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25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100 and 500 kW electrolysis capacity)</a:t>
            </a:r>
          </a:p>
          <a:p>
            <a:pPr marL="358775" marR="0" lvl="3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>
                <a:tab pos="358775" algn="l"/>
              </a:tabLst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Supply of the electrolysers with different renewable energy sources                (</a:t>
            </a:r>
            <a:r>
              <a:rPr kumimoji="0" lang="en-GB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Solar-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Bio-, and Wind-Energy)</a:t>
            </a:r>
          </a:p>
          <a:p>
            <a:pPr marL="358775" marR="0" lvl="3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>
                <a:tab pos="358775" algn="l"/>
              </a:tabLst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Usage of the green Hydrogen in three different sectors (</a:t>
            </a:r>
            <a:r>
              <a:rPr kumimoji="0" lang="en-GB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Mobility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Heat und Electricity) </a:t>
            </a:r>
          </a:p>
          <a:p>
            <a:pPr marL="358775" marR="0" lvl="3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>
                <a:tab pos="358775" algn="l"/>
              </a:tabLst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Validation of the maturity/technology readiness level of the used Hydrogen technologies</a:t>
            </a:r>
          </a:p>
          <a:p>
            <a:pPr marL="358775" marR="0" lvl="3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>
                <a:tab pos="358775" algn="l"/>
              </a:tabLst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Development of an Internet-based technical and financial instrument or the so-called "Decision Support Tool" with regard to Hydrogen technologies (for more information :http://communityh2.eu/)</a:t>
            </a:r>
          </a:p>
        </p:txBody>
      </p:sp>
      <p:sp>
        <p:nvSpPr>
          <p:cNvPr id="11" name="TextBox 6"/>
          <p:cNvSpPr txBox="1"/>
          <p:nvPr/>
        </p:nvSpPr>
        <p:spPr>
          <a:xfrm>
            <a:off x="385010" y="312681"/>
            <a:ext cx="6337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Interreg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NWE Project GenComm – Overview</a:t>
            </a: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7819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BDEDAF7F04CB44808FB66BD2494817" ma:contentTypeVersion="10" ma:contentTypeDescription="Create a new document." ma:contentTypeScope="" ma:versionID="98447ed5c1f9c92470426f9fe9b9da5e">
  <xsd:schema xmlns:xsd="http://www.w3.org/2001/XMLSchema" xmlns:xs="http://www.w3.org/2001/XMLSchema" xmlns:p="http://schemas.microsoft.com/office/2006/metadata/properties" xmlns:ns2="ef0b0bf8-9b2d-4537-a09e-480623a224ba" targetNamespace="http://schemas.microsoft.com/office/2006/metadata/properties" ma:root="true" ma:fieldsID="e7d244f1e720e06ada96cf745d35e6c6" ns2:_="">
    <xsd:import namespace="ef0b0bf8-9b2d-4537-a09e-480623a224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0b0bf8-9b2d-4537-a09e-480623a224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7610DF1-43BC-497F-A515-79B3251025F8}"/>
</file>

<file path=customXml/itemProps2.xml><?xml version="1.0" encoding="utf-8"?>
<ds:datastoreItem xmlns:ds="http://schemas.openxmlformats.org/officeDocument/2006/customXml" ds:itemID="{E6A5DBBB-A489-4FBF-A91E-DEEBD04601AD}"/>
</file>

<file path=customXml/itemProps3.xml><?xml version="1.0" encoding="utf-8"?>
<ds:datastoreItem xmlns:ds="http://schemas.openxmlformats.org/officeDocument/2006/customXml" ds:itemID="{23DB6BF9-A3A6-4A89-B5E0-C06288146D09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791</Words>
  <Application>Microsoft Office PowerPoint</Application>
  <PresentationFormat>Widescreen</PresentationFormat>
  <Paragraphs>102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Wingdings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IZES gGmbH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Tristan Jimenez, Alejandro</dc:creator>
  <cp:lastModifiedBy>Joanna Wilson (JWilson)</cp:lastModifiedBy>
  <cp:revision>776</cp:revision>
  <cp:lastPrinted>2020-09-03T07:48:54Z</cp:lastPrinted>
  <dcterms:created xsi:type="dcterms:W3CDTF">2017-09-05T08:32:40Z</dcterms:created>
  <dcterms:modified xsi:type="dcterms:W3CDTF">2020-09-25T09:36:28Z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0x010100E4BDEDAF7F04CB44808FB66BD2494817</vt:lpwstr>
  </property>
</Properties>
</file>