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2" r:id="rId6"/>
  </p:sldMasterIdLst>
  <p:notesMasterIdLst>
    <p:notesMasterId r:id="rId15"/>
  </p:notesMasterIdLst>
  <p:sldIdLst>
    <p:sldId id="282" r:id="rId7"/>
    <p:sldId id="321" r:id="rId8"/>
    <p:sldId id="311" r:id="rId9"/>
    <p:sldId id="315" r:id="rId10"/>
    <p:sldId id="322" r:id="rId11"/>
    <p:sldId id="323" r:id="rId12"/>
    <p:sldId id="317" r:id="rId13"/>
    <p:sldId id="306" r:id="rId14"/>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50563" autoAdjust="0"/>
  </p:normalViewPr>
  <p:slideViewPr>
    <p:cSldViewPr snapToGrid="0">
      <p:cViewPr varScale="1">
        <p:scale>
          <a:sx n="34" d="100"/>
          <a:sy n="34" d="100"/>
        </p:scale>
        <p:origin x="2242" y="53"/>
      </p:cViewPr>
      <p:guideLst>
        <p:guide orient="horz" pos="2160"/>
        <p:guide pos="2880"/>
      </p:guideLst>
    </p:cSldViewPr>
  </p:slideViewPr>
  <p:notesTextViewPr>
    <p:cViewPr>
      <p:scale>
        <a:sx n="120" d="100"/>
        <a:sy n="1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7205"/>
          </a:xfrm>
          <a:prstGeom prst="rect">
            <a:avLst/>
          </a:prstGeom>
        </p:spPr>
        <p:txBody>
          <a:bodyPr vert="horz" lIns="94192" tIns="47096" rIns="94192" bIns="47096" rtlCol="0"/>
          <a:lstStyle>
            <a:lvl1pPr algn="l">
              <a:defRPr sz="1200"/>
            </a:lvl1pPr>
          </a:lstStyle>
          <a:p>
            <a:endParaRPr lang="nl-NL"/>
          </a:p>
        </p:txBody>
      </p:sp>
      <p:sp>
        <p:nvSpPr>
          <p:cNvPr id="3" name="Date Placeholder 2"/>
          <p:cNvSpPr>
            <a:spLocks noGrp="1"/>
          </p:cNvSpPr>
          <p:nvPr>
            <p:ph type="dt" idx="1"/>
          </p:nvPr>
        </p:nvSpPr>
        <p:spPr>
          <a:xfrm>
            <a:off x="3854940" y="1"/>
            <a:ext cx="2949099" cy="497205"/>
          </a:xfrm>
          <a:prstGeom prst="rect">
            <a:avLst/>
          </a:prstGeom>
        </p:spPr>
        <p:txBody>
          <a:bodyPr vert="horz" lIns="94192" tIns="47096" rIns="94192" bIns="47096" rtlCol="0"/>
          <a:lstStyle>
            <a:lvl1pPr algn="r">
              <a:defRPr sz="1200"/>
            </a:lvl1pPr>
          </a:lstStyle>
          <a:p>
            <a:fld id="{C7204A52-5DA5-467D-B76B-EC911FF2564E}" type="datetimeFigureOut">
              <a:rPr lang="nl-NL" smtClean="0"/>
              <a:t>1-3-2023</a:t>
            </a:fld>
            <a:endParaRPr lang="nl-NL"/>
          </a:p>
        </p:txBody>
      </p:sp>
      <p:sp>
        <p:nvSpPr>
          <p:cNvPr id="4" name="Slide Image Placeholder 3"/>
          <p:cNvSpPr>
            <a:spLocks noGrp="1" noRot="1" noChangeAspect="1"/>
          </p:cNvSpPr>
          <p:nvPr>
            <p:ph type="sldImg" idx="2"/>
          </p:nvPr>
        </p:nvSpPr>
        <p:spPr>
          <a:xfrm>
            <a:off x="917575" y="744538"/>
            <a:ext cx="4970463" cy="3729037"/>
          </a:xfrm>
          <a:prstGeom prst="rect">
            <a:avLst/>
          </a:prstGeom>
          <a:noFill/>
          <a:ln w="12700">
            <a:solidFill>
              <a:prstClr val="black"/>
            </a:solidFill>
          </a:ln>
        </p:spPr>
        <p:txBody>
          <a:bodyPr vert="horz" lIns="94192" tIns="47096" rIns="94192" bIns="47096" rtlCol="0" anchor="ctr"/>
          <a:lstStyle/>
          <a:p>
            <a:endParaRPr lang="nl-NL"/>
          </a:p>
        </p:txBody>
      </p:sp>
      <p:sp>
        <p:nvSpPr>
          <p:cNvPr id="5" name="Notes Placeholder 4"/>
          <p:cNvSpPr>
            <a:spLocks noGrp="1"/>
          </p:cNvSpPr>
          <p:nvPr>
            <p:ph type="body" sz="quarter" idx="3"/>
          </p:nvPr>
        </p:nvSpPr>
        <p:spPr>
          <a:xfrm>
            <a:off x="680562" y="4723449"/>
            <a:ext cx="5444490" cy="4474845"/>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45170"/>
            <a:ext cx="2949099" cy="497205"/>
          </a:xfrm>
          <a:prstGeom prst="rect">
            <a:avLst/>
          </a:prstGeom>
        </p:spPr>
        <p:txBody>
          <a:bodyPr vert="horz" lIns="94192" tIns="47096" rIns="94192" bIns="47096" rtlCol="0" anchor="b"/>
          <a:lstStyle>
            <a:lvl1pPr algn="l">
              <a:defRPr sz="1200"/>
            </a:lvl1pPr>
          </a:lstStyle>
          <a:p>
            <a:endParaRPr lang="nl-NL"/>
          </a:p>
        </p:txBody>
      </p:sp>
      <p:sp>
        <p:nvSpPr>
          <p:cNvPr id="7" name="Slide Number Placeholder 6"/>
          <p:cNvSpPr>
            <a:spLocks noGrp="1"/>
          </p:cNvSpPr>
          <p:nvPr>
            <p:ph type="sldNum" sz="quarter" idx="5"/>
          </p:nvPr>
        </p:nvSpPr>
        <p:spPr>
          <a:xfrm>
            <a:off x="3854940" y="9445170"/>
            <a:ext cx="2949099" cy="497205"/>
          </a:xfrm>
          <a:prstGeom prst="rect">
            <a:avLst/>
          </a:prstGeom>
        </p:spPr>
        <p:txBody>
          <a:bodyPr vert="horz" lIns="94192" tIns="47096" rIns="94192" bIns="47096" rtlCol="0" anchor="b"/>
          <a:lstStyle>
            <a:lvl1pPr algn="r">
              <a:defRPr sz="1200"/>
            </a:lvl1pPr>
          </a:lstStyle>
          <a:p>
            <a:fld id="{9359E3AA-5A95-4719-9548-5F76AFFEB98D}" type="slidenum">
              <a:rPr lang="nl-NL" smtClean="0"/>
              <a:t>‹#›</a:t>
            </a:fld>
            <a:endParaRPr lang="nl-NL"/>
          </a:p>
        </p:txBody>
      </p:sp>
    </p:spTree>
    <p:extLst>
      <p:ext uri="{BB962C8B-B14F-4D97-AF65-F5344CB8AC3E}">
        <p14:creationId xmlns:p14="http://schemas.microsoft.com/office/powerpoint/2010/main" val="3056478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Welcome back to our online tutorial.</a:t>
            </a:r>
          </a:p>
          <a:p>
            <a:endParaRPr lang="en-GB" baseline="0" dirty="0" smtClean="0"/>
          </a:p>
          <a:p>
            <a:r>
              <a:rPr lang="en-GB" baseline="0" dirty="0" smtClean="0"/>
              <a:t>In </a:t>
            </a:r>
            <a:r>
              <a:rPr lang="en-GB" baseline="0" dirty="0"/>
              <a:t>the second part of </a:t>
            </a:r>
            <a:r>
              <a:rPr lang="en-GB" baseline="0" dirty="0" smtClean="0"/>
              <a:t>our </a:t>
            </a:r>
            <a:r>
              <a:rPr lang="en-GB" baseline="0" dirty="0"/>
              <a:t>tutorial, we discussed the business model principles of the demonstration projects in </a:t>
            </a:r>
            <a:r>
              <a:rPr lang="en-GB" baseline="0" dirty="0" smtClean="0"/>
              <a:t>CHARM.</a:t>
            </a:r>
          </a:p>
          <a:p>
            <a:endParaRPr lang="en-GB" baseline="0" dirty="0" smtClean="0"/>
          </a:p>
          <a:p>
            <a:r>
              <a:rPr lang="en-GB" baseline="0" dirty="0" smtClean="0"/>
              <a:t>In </a:t>
            </a:r>
            <a:r>
              <a:rPr lang="en-GB" baseline="0" dirty="0"/>
              <a:t>this third part, we turn our attention to the material exchange platforms, again using the sustainable business model canvas to explain the main principles.</a:t>
            </a:r>
            <a:endParaRPr lang="en-US" dirty="0"/>
          </a:p>
        </p:txBody>
      </p:sp>
      <p:sp>
        <p:nvSpPr>
          <p:cNvPr id="4" name="Slide Number Placeholder 3"/>
          <p:cNvSpPr>
            <a:spLocks noGrp="1"/>
          </p:cNvSpPr>
          <p:nvPr>
            <p:ph type="sldNum" sz="quarter" idx="10"/>
          </p:nvPr>
        </p:nvSpPr>
        <p:spPr/>
        <p:txBody>
          <a:bodyPr/>
          <a:lstStyle/>
          <a:p>
            <a:pPr defTabSz="470962">
              <a:defRPr/>
            </a:pPr>
            <a:fld id="{9359E3AA-5A95-4719-9548-5F76AFFEB98D}" type="slidenum">
              <a:rPr lang="nl-NL">
                <a:solidFill>
                  <a:prstClr val="black"/>
                </a:solidFill>
                <a:latin typeface="Calibri"/>
              </a:rPr>
              <a:pPr defTabSz="470962">
                <a:defRPr/>
              </a:pPr>
              <a:t>1</a:t>
            </a:fld>
            <a:endParaRPr lang="nl-NL">
              <a:solidFill>
                <a:prstClr val="black"/>
              </a:solidFill>
              <a:latin typeface="Calibri"/>
            </a:endParaRPr>
          </a:p>
        </p:txBody>
      </p:sp>
    </p:spTree>
    <p:extLst>
      <p:ext uri="{BB962C8B-B14F-4D97-AF65-F5344CB8AC3E}">
        <p14:creationId xmlns:p14="http://schemas.microsoft.com/office/powerpoint/2010/main" val="15001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For</a:t>
            </a:r>
            <a:r>
              <a:rPr lang="en-US" baseline="0" dirty="0">
                <a:effectLst/>
                <a:latin typeface="g_d0_f20"/>
              </a:rPr>
              <a:t> those of you who have not watched the second part of the tutorial, t</a:t>
            </a:r>
            <a:r>
              <a:rPr lang="en-US" dirty="0">
                <a:effectLst/>
                <a:latin typeface="g_d0_f20"/>
              </a:rPr>
              <a:t>he sustainable</a:t>
            </a:r>
            <a:r>
              <a:rPr lang="en-US" baseline="0" dirty="0">
                <a:effectLst/>
                <a:latin typeface="g_d0_f20"/>
              </a:rPr>
              <a:t> business model canvas starts from the value propositions, which are placed in the </a:t>
            </a:r>
            <a:r>
              <a:rPr lang="en-US" baseline="0" dirty="0" smtClean="0">
                <a:effectLst/>
                <a:latin typeface="g_d0_f20"/>
              </a:rPr>
              <a:t>center.</a:t>
            </a:r>
          </a:p>
          <a:p>
            <a:endParaRPr lang="en-US" baseline="0" dirty="0" smtClean="0">
              <a:effectLst/>
              <a:latin typeface="g_d0_f20"/>
            </a:endParaRPr>
          </a:p>
          <a:p>
            <a:r>
              <a:rPr lang="en-US" baseline="0" dirty="0" smtClean="0">
                <a:effectLst/>
                <a:latin typeface="g_d0_f20"/>
              </a:rPr>
              <a:t>The </a:t>
            </a:r>
            <a:r>
              <a:rPr lang="en-US" dirty="0">
                <a:effectLst/>
                <a:latin typeface="g_d0_f20"/>
              </a:rPr>
              <a:t>value propositions are divided in three categories, following the well-known people, planet, profit </a:t>
            </a:r>
            <a:r>
              <a:rPr lang="en-US" dirty="0" smtClean="0">
                <a:effectLst/>
                <a:latin typeface="g_d0_f20"/>
              </a:rPr>
              <a:t>distinction.</a:t>
            </a:r>
          </a:p>
          <a:p>
            <a:endParaRPr lang="en-US" dirty="0" smtClean="0">
              <a:effectLst/>
              <a:latin typeface="g_d0_f20"/>
            </a:endParaRPr>
          </a:p>
          <a:p>
            <a:r>
              <a:rPr lang="en-US" dirty="0" smtClean="0">
                <a:effectLst/>
                <a:latin typeface="g_d0_f20"/>
              </a:rPr>
              <a:t>Overall</a:t>
            </a:r>
            <a:r>
              <a:rPr lang="en-US" dirty="0">
                <a:effectLst/>
                <a:latin typeface="g_d0_f20"/>
              </a:rPr>
              <a:t>, all the approaches in CHARM start from the planet motivation. Everything has been developed to reduce waste and emissions, either by re-using materials now, or to prevent waste in the </a:t>
            </a:r>
            <a:r>
              <a:rPr lang="en-US" dirty="0" smtClean="0">
                <a:effectLst/>
                <a:latin typeface="g_d0_f20"/>
              </a:rPr>
              <a:t>future.</a:t>
            </a:r>
          </a:p>
          <a:p>
            <a:endParaRPr lang="en-US" dirty="0" smtClean="0">
              <a:effectLst/>
              <a:latin typeface="g_d0_f20"/>
            </a:endParaRPr>
          </a:p>
          <a:p>
            <a:r>
              <a:rPr lang="en-US" dirty="0" smtClean="0">
                <a:effectLst/>
                <a:latin typeface="g_d0_f20"/>
              </a:rPr>
              <a:t>This </a:t>
            </a:r>
            <a:r>
              <a:rPr lang="en-US" dirty="0">
                <a:effectLst/>
                <a:latin typeface="g_d0_f20"/>
              </a:rPr>
              <a:t>does not lead to more profit. There are costs involved in making materials re-useable and to construct for future re-usability and waste prevention. On the other hand, we also prevent having to buy new materials, so there is a plus as </a:t>
            </a:r>
            <a:r>
              <a:rPr lang="en-US" dirty="0" smtClean="0">
                <a:effectLst/>
                <a:latin typeface="g_d0_f20"/>
              </a:rPr>
              <a:t>well.</a:t>
            </a:r>
          </a:p>
          <a:p>
            <a:endParaRPr lang="en-US" dirty="0" smtClean="0">
              <a:effectLst/>
              <a:latin typeface="g_d0_f20"/>
            </a:endParaRPr>
          </a:p>
          <a:p>
            <a:r>
              <a:rPr lang="en-US" dirty="0" smtClean="0">
                <a:effectLst/>
                <a:latin typeface="g_d0_f20"/>
              </a:rPr>
              <a:t>The </a:t>
            </a:r>
            <a:r>
              <a:rPr lang="en-US" dirty="0">
                <a:effectLst/>
                <a:latin typeface="g_d0_f20"/>
              </a:rPr>
              <a:t>value for the people, is directly derived from the environmental objectives.</a:t>
            </a:r>
          </a:p>
          <a:p>
            <a:endParaRPr lang="en-US" dirty="0">
              <a:effectLst/>
              <a:latin typeface="g_d0_f20"/>
            </a:endParaRPr>
          </a:p>
        </p:txBody>
      </p:sp>
      <p:sp>
        <p:nvSpPr>
          <p:cNvPr id="4" name="Slide Number Placeholder 3"/>
          <p:cNvSpPr>
            <a:spLocks noGrp="1"/>
          </p:cNvSpPr>
          <p:nvPr>
            <p:ph type="sldNum" sz="quarter" idx="5"/>
          </p:nvPr>
        </p:nvSpPr>
        <p:spPr/>
        <p:txBody>
          <a:bodyPr/>
          <a:lstStyle/>
          <a:p>
            <a:pPr defTabSz="470962">
              <a:defRPr/>
            </a:pPr>
            <a:fld id="{A5891B17-82A0-724A-94FD-4627F260B806}" type="slidenum">
              <a:rPr lang="en-NL">
                <a:solidFill>
                  <a:prstClr val="black"/>
                </a:solidFill>
                <a:latin typeface="Calibri" panose="020F0502020204030204"/>
              </a:rPr>
              <a:pPr defTabSz="470962">
                <a:defRPr/>
              </a:pPr>
              <a:t>2</a:t>
            </a:fld>
            <a:endParaRPr lang="en-NL">
              <a:solidFill>
                <a:prstClr val="black"/>
              </a:solidFill>
              <a:latin typeface="Calibri" panose="020F0502020204030204"/>
            </a:endParaRPr>
          </a:p>
        </p:txBody>
      </p:sp>
    </p:spTree>
    <p:extLst>
      <p:ext uri="{BB962C8B-B14F-4D97-AF65-F5344CB8AC3E}">
        <p14:creationId xmlns:p14="http://schemas.microsoft.com/office/powerpoint/2010/main" val="308084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addition to the demonstration projects, two material exchange platforms have been developed in </a:t>
            </a:r>
            <a:r>
              <a:rPr lang="en-GB" baseline="0" dirty="0" smtClean="0"/>
              <a:t>CHARM.</a:t>
            </a:r>
          </a:p>
          <a:p>
            <a:endParaRPr lang="en-GB" baseline="0" dirty="0" smtClean="0"/>
          </a:p>
          <a:p>
            <a:r>
              <a:rPr lang="en-GB" baseline="0" dirty="0" smtClean="0"/>
              <a:t>One </a:t>
            </a:r>
            <a:r>
              <a:rPr lang="en-GB" baseline="0" dirty="0"/>
              <a:t>digital platform, by Paris Habitat </a:t>
            </a:r>
            <a:r>
              <a:rPr lang="en-GB" baseline="0" dirty="0" smtClean="0"/>
              <a:t>CLICK and </a:t>
            </a:r>
            <a:r>
              <a:rPr lang="en-GB" baseline="0" dirty="0"/>
              <a:t>one physical platform, by </a:t>
            </a:r>
            <a:r>
              <a:rPr lang="en-GB" baseline="0" dirty="0" err="1"/>
              <a:t>Zonnige</a:t>
            </a:r>
            <a:r>
              <a:rPr lang="en-GB" baseline="0" dirty="0"/>
              <a:t> </a:t>
            </a:r>
            <a:r>
              <a:rPr lang="en-GB" baseline="0" dirty="0" err="1"/>
              <a:t>Kempen</a:t>
            </a:r>
            <a:r>
              <a:rPr lang="en-GB" baseline="0" dirty="0" smtClean="0"/>
              <a:t>. CLICK</a:t>
            </a:r>
          </a:p>
          <a:p>
            <a:endParaRPr lang="en-GB" baseline="0" dirty="0" smtClean="0"/>
          </a:p>
          <a:p>
            <a:r>
              <a:rPr lang="en-GB" dirty="0" smtClean="0"/>
              <a:t>In general,</a:t>
            </a:r>
            <a:r>
              <a:rPr lang="en-GB" baseline="0" dirty="0" smtClean="0"/>
              <a:t> the value propositions of the platforms are similar to </a:t>
            </a:r>
            <a:r>
              <a:rPr lang="en-GB" baseline="0" dirty="0"/>
              <a:t>the overall value propositions of circular strategies for housing construction and renovation. Because they enable re-use of materials, they contribute both to the reduction of waste as well as </a:t>
            </a:r>
            <a:r>
              <a:rPr lang="en-GB" baseline="0" dirty="0" smtClean="0"/>
              <a:t>to avoiding </a:t>
            </a:r>
            <a:r>
              <a:rPr lang="en-GB" baseline="0" dirty="0"/>
              <a:t>environmental burdens and financial costs of having to produce and buy new </a:t>
            </a:r>
            <a:r>
              <a:rPr lang="en-GB" baseline="0" dirty="0" smtClean="0"/>
              <a:t>products.</a:t>
            </a:r>
          </a:p>
          <a:p>
            <a:endParaRPr lang="en-GB" baseline="0" dirty="0" smtClean="0"/>
          </a:p>
          <a:p>
            <a:r>
              <a:rPr lang="en-GB" baseline="0" dirty="0" smtClean="0"/>
              <a:t>When </a:t>
            </a:r>
            <a:r>
              <a:rPr lang="en-GB" baseline="0" dirty="0"/>
              <a:t>we zoom in, we notice that </a:t>
            </a:r>
            <a:r>
              <a:rPr lang="en-GB" baseline="0" dirty="0" smtClean="0"/>
              <a:t>the primary </a:t>
            </a:r>
            <a:r>
              <a:rPr lang="en-GB" baseline="0" dirty="0"/>
              <a:t>costumers, or better perhaps </a:t>
            </a:r>
            <a:r>
              <a:rPr lang="en-GB" baseline="0" dirty="0" smtClean="0"/>
              <a:t>users of the platforms, </a:t>
            </a:r>
            <a:r>
              <a:rPr lang="en-GB" baseline="0" dirty="0"/>
              <a:t>are not the tenants, but the people working in the supply chain. These range from internal employees, such as handymen and project managers, to external partners, including architects and </a:t>
            </a:r>
            <a:r>
              <a:rPr lang="en-GB" baseline="0" dirty="0" smtClean="0"/>
              <a:t>contractors.</a:t>
            </a:r>
          </a:p>
          <a:p>
            <a:endParaRPr lang="en-GB" baseline="0" dirty="0" smtClean="0"/>
          </a:p>
          <a:p>
            <a:r>
              <a:rPr lang="en-GB" baseline="0" dirty="0" smtClean="0"/>
              <a:t>The </a:t>
            </a:r>
            <a:r>
              <a:rPr lang="en-GB" baseline="0" dirty="0"/>
              <a:t>main value that is offered to these users is that it </a:t>
            </a:r>
            <a:r>
              <a:rPr lang="en-GB" baseline="0" dirty="0" smtClean="0"/>
              <a:t>enables </a:t>
            </a:r>
            <a:r>
              <a:rPr lang="en-GB" baseline="0" dirty="0"/>
              <a:t>them to work with re-used materials, </a:t>
            </a:r>
            <a:r>
              <a:rPr lang="en-GB" baseline="0" dirty="0" smtClean="0"/>
              <a:t>stemming from the </a:t>
            </a:r>
            <a:r>
              <a:rPr lang="en-GB" baseline="0" dirty="0"/>
              <a:t>portfolio of both housing </a:t>
            </a:r>
            <a:r>
              <a:rPr lang="en-GB" baseline="0" dirty="0" smtClean="0"/>
              <a:t>organisations. CLICK</a:t>
            </a:r>
          </a:p>
          <a:p>
            <a:endParaRPr lang="en-GB" baseline="0" dirty="0" smtClean="0"/>
          </a:p>
          <a:p>
            <a:r>
              <a:rPr lang="en-GB" baseline="0" dirty="0" smtClean="0"/>
              <a:t>In </a:t>
            </a:r>
            <a:r>
              <a:rPr lang="en-GB" baseline="0" dirty="0"/>
              <a:t>the case of Paris Habitat’s digital platform, the professionals gain insight in which materials will become available for </a:t>
            </a:r>
            <a:r>
              <a:rPr lang="en-GB" baseline="0" dirty="0" smtClean="0"/>
              <a:t>re-use </a:t>
            </a:r>
            <a:r>
              <a:rPr lang="en-GB" baseline="0" dirty="0"/>
              <a:t>from running projects and also how long they will remain available. This allows them to opt for re-using these materials in other projects, on other </a:t>
            </a:r>
            <a:r>
              <a:rPr lang="en-GB" baseline="0" dirty="0" smtClean="0"/>
              <a:t>sites.</a:t>
            </a:r>
          </a:p>
          <a:p>
            <a:endParaRPr lang="en-GB" baseline="0" dirty="0" smtClean="0"/>
          </a:p>
          <a:p>
            <a:r>
              <a:rPr lang="en-GB" baseline="0" dirty="0" smtClean="0"/>
              <a:t>In </a:t>
            </a:r>
            <a:r>
              <a:rPr lang="en-GB" baseline="0" dirty="0"/>
              <a:t>the case of </a:t>
            </a:r>
            <a:r>
              <a:rPr lang="en-GB" baseline="0" dirty="0" err="1"/>
              <a:t>Zonnige</a:t>
            </a:r>
            <a:r>
              <a:rPr lang="en-GB" baseline="0" dirty="0"/>
              <a:t> </a:t>
            </a:r>
            <a:r>
              <a:rPr lang="en-GB" baseline="0" dirty="0" err="1"/>
              <a:t>Kempen’s</a:t>
            </a:r>
            <a:r>
              <a:rPr lang="en-GB" baseline="0" dirty="0"/>
              <a:t> physical platform, the storage of </a:t>
            </a:r>
            <a:r>
              <a:rPr lang="en-GB" baseline="0" dirty="0" smtClean="0"/>
              <a:t>re-usable </a:t>
            </a:r>
            <a:r>
              <a:rPr lang="en-GB" baseline="0" dirty="0"/>
              <a:t>materials enables the maintenance personnel to quickly carry out repairs, without having to wait for the delivery of new </a:t>
            </a:r>
            <a:r>
              <a:rPr lang="en-GB" baseline="0" dirty="0" smtClean="0"/>
              <a:t>products.</a:t>
            </a:r>
          </a:p>
          <a:p>
            <a:endParaRPr lang="en-GB" baseline="0" dirty="0" smtClean="0"/>
          </a:p>
          <a:p>
            <a:r>
              <a:rPr lang="en-GB" baseline="0" dirty="0" smtClean="0"/>
              <a:t>So</a:t>
            </a:r>
            <a:r>
              <a:rPr lang="en-GB" baseline="0" dirty="0"/>
              <a:t>, in essence, the value proposition of the exchange platforms is quite simple: it makes re-use possible in practice.</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3</a:t>
            </a:fld>
            <a:endParaRPr lang="nl-NL"/>
          </a:p>
        </p:txBody>
      </p:sp>
    </p:spTree>
    <p:extLst>
      <p:ext uri="{BB962C8B-B14F-4D97-AF65-F5344CB8AC3E}">
        <p14:creationId xmlns:p14="http://schemas.microsoft.com/office/powerpoint/2010/main" val="311886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When</a:t>
            </a:r>
            <a:r>
              <a:rPr lang="en-GB" baseline="0" dirty="0" smtClean="0"/>
              <a:t> </a:t>
            </a:r>
            <a:r>
              <a:rPr lang="en-GB" baseline="0" dirty="0"/>
              <a:t>we turn to the value delivery in the exchange platforms, we can make a distinction between internal and external </a:t>
            </a:r>
            <a:r>
              <a:rPr lang="en-GB" baseline="0" dirty="0" smtClean="0"/>
              <a:t>costumers.</a:t>
            </a:r>
          </a:p>
          <a:p>
            <a:endParaRPr lang="en-GB" baseline="0" dirty="0" smtClean="0"/>
          </a:p>
          <a:p>
            <a:r>
              <a:rPr lang="en-GB" baseline="0" dirty="0" smtClean="0"/>
              <a:t>CLICK The </a:t>
            </a:r>
            <a:r>
              <a:rPr lang="en-GB" baseline="0" dirty="0"/>
              <a:t>internal users operate both as suppliers, indicating when new materials for reuse become </a:t>
            </a:r>
            <a:r>
              <a:rPr lang="en-GB" baseline="0" dirty="0" smtClean="0"/>
              <a:t>available, </a:t>
            </a:r>
            <a:r>
              <a:rPr lang="en-GB" baseline="0" dirty="0"/>
              <a:t>as well as clients, or potential users of the reclaimed </a:t>
            </a:r>
            <a:r>
              <a:rPr lang="en-GB" baseline="0" dirty="0" smtClean="0"/>
              <a:t>materials.</a:t>
            </a:r>
          </a:p>
          <a:p>
            <a:endParaRPr lang="en-GB" baseline="0" dirty="0" smtClean="0"/>
          </a:p>
          <a:p>
            <a:r>
              <a:rPr lang="en-GB" baseline="0" dirty="0" smtClean="0"/>
              <a:t>CLICK In </a:t>
            </a:r>
            <a:r>
              <a:rPr lang="en-GB" baseline="0" dirty="0"/>
              <a:t>the digital platform, this can be supported by regular newsflashes to indicate when new materials become available and also when materials are claimed through the </a:t>
            </a:r>
            <a:r>
              <a:rPr lang="en-GB" baseline="0" dirty="0" smtClean="0"/>
              <a:t>platforms.</a:t>
            </a:r>
          </a:p>
          <a:p>
            <a:endParaRPr lang="en-GB" baseline="0" dirty="0" smtClean="0"/>
          </a:p>
          <a:p>
            <a:r>
              <a:rPr lang="en-GB" baseline="0" dirty="0" smtClean="0"/>
              <a:t>But </a:t>
            </a:r>
            <a:r>
              <a:rPr lang="en-GB" baseline="0" dirty="0"/>
              <a:t>there are also other, potential, </a:t>
            </a:r>
            <a:r>
              <a:rPr lang="en-GB" baseline="0" dirty="0" smtClean="0"/>
              <a:t>costumers. </a:t>
            </a:r>
            <a:r>
              <a:rPr lang="en-GB" baseline="0" dirty="0" err="1" smtClean="0"/>
              <a:t>Zonnige</a:t>
            </a:r>
            <a:r>
              <a:rPr lang="en-GB" baseline="0" dirty="0" smtClean="0"/>
              <a:t> </a:t>
            </a:r>
            <a:r>
              <a:rPr lang="en-GB" baseline="0" dirty="0" err="1"/>
              <a:t>Kempen</a:t>
            </a:r>
            <a:r>
              <a:rPr lang="en-GB" baseline="0" dirty="0"/>
              <a:t> for example, wants to explore if they can also grant their tenants access to their physical material exchange platform, so they can buy materials for a small </a:t>
            </a:r>
            <a:r>
              <a:rPr lang="en-GB" baseline="0" dirty="0" smtClean="0"/>
              <a:t>fee.</a:t>
            </a:r>
          </a:p>
          <a:p>
            <a:endParaRPr lang="en-GB" baseline="0" dirty="0" smtClean="0"/>
          </a:p>
          <a:p>
            <a:r>
              <a:rPr lang="en-GB" baseline="0" dirty="0" smtClean="0"/>
              <a:t>And </a:t>
            </a:r>
            <a:r>
              <a:rPr lang="en-GB" baseline="0" dirty="0"/>
              <a:t>Paris Habitat is exploring if they can open up their material exchange platform to other housing organisations. Complicating factor in these cases is that our social housing partner organisations are embedded in a public regulatory framework that limits their possibilities to trade in materials and building components.</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4</a:t>
            </a:fld>
            <a:endParaRPr lang="nl-NL"/>
          </a:p>
        </p:txBody>
      </p:sp>
    </p:spTree>
    <p:extLst>
      <p:ext uri="{BB962C8B-B14F-4D97-AF65-F5344CB8AC3E}">
        <p14:creationId xmlns:p14="http://schemas.microsoft.com/office/powerpoint/2010/main" val="2053108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value creation in the material exchange platforms</a:t>
            </a:r>
            <a:r>
              <a:rPr lang="en-GB" baseline="0" dirty="0"/>
              <a:t> takes place in part by the regular stakeholders, such as internal project managers, maintenance and communication </a:t>
            </a:r>
            <a:r>
              <a:rPr lang="en-GB" baseline="0" dirty="0" smtClean="0"/>
              <a:t>officers, </a:t>
            </a:r>
            <a:r>
              <a:rPr lang="en-GB" baseline="0" dirty="0"/>
              <a:t>as well as contractors and architects with expertise in working with reclaimed </a:t>
            </a:r>
            <a:r>
              <a:rPr lang="en-GB" baseline="0" dirty="0" smtClean="0"/>
              <a:t>materials CLICK.</a:t>
            </a:r>
          </a:p>
          <a:p>
            <a:endParaRPr lang="en-GB" baseline="0" dirty="0" smtClean="0"/>
          </a:p>
          <a:p>
            <a:r>
              <a:rPr lang="en-GB" baseline="0" dirty="0" smtClean="0"/>
              <a:t>Additionally</a:t>
            </a:r>
            <a:r>
              <a:rPr lang="en-GB" baseline="0" dirty="0"/>
              <a:t>, for the digital exchange platform, Paris Habitat contracted an external ICT developer to set up the database and web-based interface </a:t>
            </a:r>
            <a:r>
              <a:rPr lang="en-GB" baseline="0" dirty="0" smtClean="0"/>
              <a:t>tool.</a:t>
            </a:r>
          </a:p>
          <a:p>
            <a:endParaRPr lang="en-GB" baseline="0" dirty="0" smtClean="0"/>
          </a:p>
          <a:p>
            <a:r>
              <a:rPr lang="en-GB" baseline="0" dirty="0" smtClean="0"/>
              <a:t>Working </a:t>
            </a:r>
            <a:r>
              <a:rPr lang="en-GB" baseline="0" dirty="0"/>
              <a:t>with re-used materials also implies a lot of additional activities in the </a:t>
            </a:r>
            <a:r>
              <a:rPr lang="en-GB" baseline="0" dirty="0" smtClean="0"/>
              <a:t>process CLICK, </a:t>
            </a:r>
            <a:r>
              <a:rPr lang="en-GB" baseline="0" dirty="0"/>
              <a:t>such as the collection, cleaning, </a:t>
            </a:r>
            <a:r>
              <a:rPr lang="en-GB" baseline="0" dirty="0" err="1"/>
              <a:t>repairment</a:t>
            </a:r>
            <a:r>
              <a:rPr lang="en-GB" baseline="0" dirty="0"/>
              <a:t>, registration and storage of </a:t>
            </a:r>
            <a:r>
              <a:rPr lang="en-GB" baseline="0" dirty="0" smtClean="0"/>
              <a:t>materials.</a:t>
            </a:r>
          </a:p>
          <a:p>
            <a:endParaRPr lang="en-GB" baseline="0" dirty="0" smtClean="0"/>
          </a:p>
          <a:p>
            <a:r>
              <a:rPr lang="en-GB" baseline="0" dirty="0" smtClean="0"/>
              <a:t>Moreover</a:t>
            </a:r>
            <a:r>
              <a:rPr lang="en-GB" baseline="0" dirty="0"/>
              <a:t>, it requires effort from project managers to both communicate about the upcoming availability of materials as well as to express and act upon the interest to re-use these </a:t>
            </a:r>
            <a:r>
              <a:rPr lang="en-GB" baseline="0" dirty="0" smtClean="0"/>
              <a:t>materials.</a:t>
            </a:r>
          </a:p>
          <a:p>
            <a:endParaRPr lang="en-GB" baseline="0" dirty="0" smtClean="0"/>
          </a:p>
          <a:p>
            <a:r>
              <a:rPr lang="en-GB" baseline="0" dirty="0" smtClean="0"/>
              <a:t>Thus</a:t>
            </a:r>
            <a:r>
              <a:rPr lang="en-GB" baseline="0" dirty="0"/>
              <a:t>, key resources are trained professionals, as well as the ICT tooling in case of the digital </a:t>
            </a:r>
            <a:r>
              <a:rPr lang="en-GB" baseline="0" dirty="0" smtClean="0"/>
              <a:t>platform, </a:t>
            </a:r>
            <a:r>
              <a:rPr lang="en-GB" baseline="0" dirty="0"/>
              <a:t>and the storage place in case of the physical platform. </a:t>
            </a:r>
            <a:endParaRPr lang="en-GB" baseline="0" dirty="0" smtClean="0"/>
          </a:p>
          <a:p>
            <a:endParaRPr lang="en-GB" baseline="0" dirty="0" smtClean="0"/>
          </a:p>
          <a:p>
            <a:r>
              <a:rPr lang="en-GB" baseline="0" dirty="0" smtClean="0"/>
              <a:t>Ideally </a:t>
            </a:r>
            <a:r>
              <a:rPr lang="en-GB" baseline="0" dirty="0"/>
              <a:t>both physical and digital platforms are intertwined, in case materials do not find a new use during their initial period of availability.</a:t>
            </a:r>
            <a:endParaRPr lang="en-US" dirty="0"/>
          </a:p>
        </p:txBody>
      </p:sp>
      <p:sp>
        <p:nvSpPr>
          <p:cNvPr id="4" name="Slide Number Placeholder 3"/>
          <p:cNvSpPr>
            <a:spLocks noGrp="1"/>
          </p:cNvSpPr>
          <p:nvPr>
            <p:ph type="sldNum" sz="quarter" idx="10"/>
          </p:nvPr>
        </p:nvSpPr>
        <p:spPr/>
        <p:txBody>
          <a:bodyPr/>
          <a:lstStyle/>
          <a:p>
            <a:pPr defTabSz="470962">
              <a:defRPr/>
            </a:pPr>
            <a:fld id="{9359E3AA-5A95-4719-9548-5F76AFFEB98D}" type="slidenum">
              <a:rPr lang="nl-NL">
                <a:solidFill>
                  <a:prstClr val="black"/>
                </a:solidFill>
                <a:latin typeface="Calibri"/>
              </a:rPr>
              <a:pPr defTabSz="470962">
                <a:defRPr/>
              </a:pPr>
              <a:t>5</a:t>
            </a:fld>
            <a:endParaRPr lang="nl-NL">
              <a:solidFill>
                <a:prstClr val="black"/>
              </a:solidFill>
              <a:latin typeface="Calibri"/>
            </a:endParaRPr>
          </a:p>
        </p:txBody>
      </p:sp>
    </p:spTree>
    <p:extLst>
      <p:ext uri="{BB962C8B-B14F-4D97-AF65-F5344CB8AC3E}">
        <p14:creationId xmlns:p14="http://schemas.microsoft.com/office/powerpoint/2010/main" val="146558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The value capture part of the sustainable business model canvas, also the fourth and final part, consists of a simple division between costs and revenues</a:t>
            </a:r>
            <a:r>
              <a:rPr lang="en-US" dirty="0" smtClean="0">
                <a:effectLst/>
                <a:latin typeface="g_d0_f20"/>
              </a:rPr>
              <a:t>.</a:t>
            </a:r>
          </a:p>
          <a:p>
            <a:endParaRPr lang="en-US" dirty="0" smtClean="0">
              <a:effectLst/>
              <a:latin typeface="g_d0_f20"/>
            </a:endParaRPr>
          </a:p>
          <a:p>
            <a:r>
              <a:rPr lang="en-US" dirty="0" smtClean="0">
                <a:effectLst/>
                <a:latin typeface="g_d0_f20"/>
              </a:rPr>
              <a:t>As </a:t>
            </a:r>
            <a:r>
              <a:rPr lang="en-US" dirty="0">
                <a:effectLst/>
                <a:latin typeface="g_d0_f20"/>
              </a:rPr>
              <a:t>we explained when we discussed the value propositions, the approaches developed in CHARM do not lead to additional financial </a:t>
            </a:r>
            <a:r>
              <a:rPr lang="en-US" dirty="0" smtClean="0">
                <a:effectLst/>
                <a:latin typeface="g_d0_f20"/>
              </a:rPr>
              <a:t>revenues.</a:t>
            </a:r>
          </a:p>
          <a:p>
            <a:endParaRPr lang="en-US" dirty="0" smtClean="0">
              <a:effectLst/>
              <a:latin typeface="g_d0_f20"/>
            </a:endParaRPr>
          </a:p>
          <a:p>
            <a:r>
              <a:rPr lang="en-US" dirty="0" smtClean="0">
                <a:effectLst/>
                <a:latin typeface="g_d0_f20"/>
              </a:rPr>
              <a:t>Mainly</a:t>
            </a:r>
            <a:r>
              <a:rPr lang="en-US" dirty="0">
                <a:effectLst/>
                <a:latin typeface="g_d0_f20"/>
              </a:rPr>
              <a:t>, there are costs involved in making materials re-useable and to construct for future re-usability and waste prevention as well as to develop and maintain the material exchange </a:t>
            </a:r>
            <a:r>
              <a:rPr lang="en-US" dirty="0" smtClean="0">
                <a:effectLst/>
                <a:latin typeface="g_d0_f20"/>
              </a:rPr>
              <a:t>platforms.</a:t>
            </a:r>
          </a:p>
          <a:p>
            <a:endParaRPr lang="en-US" dirty="0" smtClean="0">
              <a:effectLst/>
              <a:latin typeface="g_d0_f20"/>
            </a:endParaRPr>
          </a:p>
          <a:p>
            <a:r>
              <a:rPr lang="en-US" dirty="0" smtClean="0">
                <a:effectLst/>
                <a:latin typeface="g_d0_f20"/>
              </a:rPr>
              <a:t>The </a:t>
            </a:r>
            <a:r>
              <a:rPr lang="en-US" dirty="0">
                <a:effectLst/>
                <a:latin typeface="g_d0_f20"/>
              </a:rPr>
              <a:t>main financial revenue is that costs are saved because the social housing </a:t>
            </a:r>
            <a:r>
              <a:rPr lang="en-US" dirty="0" err="1">
                <a:effectLst/>
                <a:latin typeface="g_d0_f20"/>
              </a:rPr>
              <a:t>organisations</a:t>
            </a:r>
            <a:r>
              <a:rPr lang="en-US" dirty="0">
                <a:effectLst/>
                <a:latin typeface="g_d0_f20"/>
              </a:rPr>
              <a:t> need to purchase less new materials, now and in the future.</a:t>
            </a:r>
          </a:p>
          <a:p>
            <a:endParaRPr lang="en-US" dirty="0">
              <a:effectLst/>
              <a:latin typeface="g_d0_f20"/>
            </a:endParaRPr>
          </a:p>
        </p:txBody>
      </p:sp>
      <p:sp>
        <p:nvSpPr>
          <p:cNvPr id="4" name="Slide Number Placeholder 3"/>
          <p:cNvSpPr>
            <a:spLocks noGrp="1"/>
          </p:cNvSpPr>
          <p:nvPr>
            <p:ph type="sldNum" sz="quarter" idx="5"/>
          </p:nvPr>
        </p:nvSpPr>
        <p:spPr/>
        <p:txBody>
          <a:bodyPr/>
          <a:lstStyle/>
          <a:p>
            <a:pPr defTabSz="470962">
              <a:defRPr/>
            </a:pPr>
            <a:fld id="{A5891B17-82A0-724A-94FD-4627F260B806}" type="slidenum">
              <a:rPr lang="en-NL">
                <a:solidFill>
                  <a:prstClr val="black"/>
                </a:solidFill>
                <a:latin typeface="Calibri" panose="020F0502020204030204"/>
              </a:rPr>
              <a:pPr defTabSz="470962">
                <a:defRPr/>
              </a:pPr>
              <a:t>6</a:t>
            </a:fld>
            <a:endParaRPr lang="en-NL">
              <a:solidFill>
                <a:prstClr val="black"/>
              </a:solidFill>
              <a:latin typeface="Calibri" panose="020F0502020204030204"/>
            </a:endParaRPr>
          </a:p>
        </p:txBody>
      </p:sp>
    </p:spTree>
    <p:extLst>
      <p:ext uri="{BB962C8B-B14F-4D97-AF65-F5344CB8AC3E}">
        <p14:creationId xmlns:p14="http://schemas.microsoft.com/office/powerpoint/2010/main" val="3001493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With this brief overview of the business model principles of the material exchange</a:t>
            </a:r>
            <a:r>
              <a:rPr lang="en-US" baseline="0" dirty="0">
                <a:effectLst/>
                <a:latin typeface="g_d0_f20"/>
              </a:rPr>
              <a:t> platforms</a:t>
            </a:r>
            <a:r>
              <a:rPr lang="en-US" dirty="0">
                <a:effectLst/>
                <a:latin typeface="g_d0_f20"/>
              </a:rPr>
              <a:t>, we conclude the third and final part of this </a:t>
            </a:r>
            <a:r>
              <a:rPr lang="en-US" dirty="0" smtClean="0">
                <a:effectLst/>
                <a:latin typeface="g_d0_f20"/>
              </a:rPr>
              <a:t>tutorial.</a:t>
            </a:r>
          </a:p>
          <a:p>
            <a:endParaRPr lang="en-US" dirty="0" smtClean="0">
              <a:effectLst/>
              <a:latin typeface="g_d0_f20"/>
            </a:endParaRPr>
          </a:p>
          <a:p>
            <a:r>
              <a:rPr lang="en-US" dirty="0" smtClean="0">
                <a:effectLst/>
                <a:latin typeface="g_d0_f20"/>
              </a:rPr>
              <a:t>Again</a:t>
            </a:r>
            <a:r>
              <a:rPr lang="en-US" baseline="0" dirty="0">
                <a:effectLst/>
                <a:latin typeface="g_d0_f20"/>
              </a:rPr>
              <a:t>, we encourage you to </a:t>
            </a:r>
            <a:r>
              <a:rPr lang="en-US" dirty="0">
                <a:effectLst/>
                <a:latin typeface="g_d0_f20"/>
              </a:rPr>
              <a:t>ask yourself: </a:t>
            </a:r>
            <a:r>
              <a:rPr lang="en-US" dirty="0" smtClean="0">
                <a:effectLst/>
                <a:latin typeface="g_d0_f20"/>
              </a:rPr>
              <a:t>CLICKCLICKCLICKCLICK</a:t>
            </a:r>
            <a:endParaRPr lang="en-US" baseline="0" dirty="0" smtClean="0">
              <a:effectLst/>
              <a:latin typeface="g_d0_f20"/>
            </a:endParaRPr>
          </a:p>
          <a:p>
            <a:endParaRPr lang="en-US" dirty="0" smtClean="0">
              <a:effectLst/>
              <a:latin typeface="g_d0_f20"/>
            </a:endParaRPr>
          </a:p>
          <a:p>
            <a:r>
              <a:rPr lang="en-US" dirty="0" smtClean="0">
                <a:effectLst/>
                <a:latin typeface="g_d0_f20"/>
              </a:rPr>
              <a:t>What </a:t>
            </a:r>
            <a:r>
              <a:rPr lang="en-US" dirty="0">
                <a:effectLst/>
                <a:latin typeface="g_d0_f20"/>
              </a:rPr>
              <a:t>are the added values in your circular initiatives</a:t>
            </a:r>
            <a:r>
              <a:rPr lang="en-US" baseline="0" dirty="0">
                <a:effectLst/>
                <a:latin typeface="g_d0_f20"/>
              </a:rPr>
              <a:t> and </a:t>
            </a:r>
            <a:r>
              <a:rPr lang="en-US" baseline="0" dirty="0" smtClean="0">
                <a:effectLst/>
                <a:latin typeface="g_d0_f20"/>
              </a:rPr>
              <a:t>ideas</a:t>
            </a:r>
          </a:p>
          <a:p>
            <a:endParaRPr lang="en-US" baseline="0" dirty="0" smtClean="0">
              <a:effectLst/>
              <a:latin typeface="g_d0_f20"/>
            </a:endParaRPr>
          </a:p>
          <a:p>
            <a:r>
              <a:rPr lang="en-US" dirty="0" smtClean="0">
                <a:effectLst/>
                <a:latin typeface="g_d0_f20"/>
              </a:rPr>
              <a:t>And </a:t>
            </a:r>
            <a:r>
              <a:rPr lang="en-US" dirty="0">
                <a:effectLst/>
                <a:latin typeface="g_d0_f20"/>
              </a:rPr>
              <a:t>what and who do you need to deliver this?</a:t>
            </a:r>
          </a:p>
          <a:p>
            <a:endParaRPr lang="en-US" dirty="0">
              <a:effectLst/>
              <a:latin typeface="g_d0_f20"/>
            </a:endParaRPr>
          </a:p>
        </p:txBody>
      </p:sp>
      <p:sp>
        <p:nvSpPr>
          <p:cNvPr id="4" name="Slide Number Placeholder 3"/>
          <p:cNvSpPr>
            <a:spLocks noGrp="1"/>
          </p:cNvSpPr>
          <p:nvPr>
            <p:ph type="sldNum" sz="quarter" idx="5"/>
          </p:nvPr>
        </p:nvSpPr>
        <p:spPr/>
        <p:txBody>
          <a:bodyPr/>
          <a:lstStyle/>
          <a:p>
            <a:pPr defTabSz="470962">
              <a:defRPr/>
            </a:pPr>
            <a:fld id="{A5891B17-82A0-724A-94FD-4627F260B806}" type="slidenum">
              <a:rPr lang="en-NL">
                <a:solidFill>
                  <a:prstClr val="black"/>
                </a:solidFill>
                <a:latin typeface="Calibri" panose="020F0502020204030204"/>
              </a:rPr>
              <a:pPr defTabSz="470962">
                <a:defRPr/>
              </a:pPr>
              <a:t>7</a:t>
            </a:fld>
            <a:endParaRPr lang="en-NL">
              <a:solidFill>
                <a:prstClr val="black"/>
              </a:solidFill>
              <a:latin typeface="Calibri" panose="020F0502020204030204"/>
            </a:endParaRPr>
          </a:p>
        </p:txBody>
      </p:sp>
    </p:spTree>
    <p:extLst>
      <p:ext uri="{BB962C8B-B14F-4D97-AF65-F5344CB8AC3E}">
        <p14:creationId xmlns:p14="http://schemas.microsoft.com/office/powerpoint/2010/main" val="2743553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a:t>
            </a:r>
            <a:r>
              <a:rPr lang="en-GB" baseline="0" dirty="0"/>
              <a:t> behalf of all our partners, we thank you for watching our tutorial</a:t>
            </a:r>
            <a:r>
              <a:rPr lang="en-GB" baseline="0" dirty="0" smtClean="0"/>
              <a:t>.</a:t>
            </a:r>
          </a:p>
          <a:p>
            <a:endParaRPr lang="en-GB" baseline="0" dirty="0" smtClean="0"/>
          </a:p>
          <a:p>
            <a:r>
              <a:rPr lang="en-GB" baseline="0" dirty="0" smtClean="0"/>
              <a:t>On </a:t>
            </a:r>
            <a:r>
              <a:rPr lang="en-GB" baseline="0" dirty="0"/>
              <a:t>our website, we have included some links for if you want to know more about our and related </a:t>
            </a:r>
            <a:r>
              <a:rPr lang="en-GB" baseline="0" dirty="0" smtClean="0"/>
              <a:t>projects.</a:t>
            </a:r>
          </a:p>
          <a:p>
            <a:endParaRPr lang="en-GB" baseline="0" dirty="0" smtClean="0"/>
          </a:p>
          <a:p>
            <a:r>
              <a:rPr lang="en-GB" baseline="0" dirty="0" smtClean="0"/>
              <a:t>And we </a:t>
            </a:r>
            <a:r>
              <a:rPr lang="en-GB" baseline="0" dirty="0"/>
              <a:t>wish you all the best with realizing </a:t>
            </a:r>
            <a:r>
              <a:rPr lang="en-GB" baseline="0" dirty="0" smtClean="0"/>
              <a:t>YOUR </a:t>
            </a:r>
            <a:r>
              <a:rPr lang="en-GB" baseline="0" dirty="0"/>
              <a:t>circular ambitions!</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8</a:t>
            </a:fld>
            <a:endParaRPr lang="nl-NL"/>
          </a:p>
        </p:txBody>
      </p:sp>
    </p:spTree>
    <p:extLst>
      <p:ext uri="{BB962C8B-B14F-4D97-AF65-F5344CB8AC3E}">
        <p14:creationId xmlns:p14="http://schemas.microsoft.com/office/powerpoint/2010/main" val="3462012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8349" y="3583578"/>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891105BF-E8F9-40A3-8B19-57326268D9CE}" type="slidenum">
              <a:rPr lang="nl-NL" smtClean="0"/>
              <a:t>‹#›</a:t>
            </a:fld>
            <a:endParaRPr lang="nl-NL"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848" y="690958"/>
            <a:ext cx="5809737" cy="2507447"/>
          </a:xfrm>
          <a:prstGeom prst="rect">
            <a:avLst/>
          </a:prstGeom>
        </p:spPr>
      </p:pic>
    </p:spTree>
    <p:extLst>
      <p:ext uri="{BB962C8B-B14F-4D97-AF65-F5344CB8AC3E}">
        <p14:creationId xmlns:p14="http://schemas.microsoft.com/office/powerpoint/2010/main" val="3962344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891105BF-E8F9-40A3-8B19-57326268D9CE}" type="slidenum">
              <a:rPr lang="nl-NL" smtClean="0"/>
              <a:t>‹#›</a:t>
            </a:fld>
            <a:endParaRPr lang="nl-NL" dirty="0"/>
          </a:p>
        </p:txBody>
      </p:sp>
    </p:spTree>
    <p:extLst>
      <p:ext uri="{BB962C8B-B14F-4D97-AF65-F5344CB8AC3E}">
        <p14:creationId xmlns:p14="http://schemas.microsoft.com/office/powerpoint/2010/main" val="3866111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891105BF-E8F9-40A3-8B19-57326268D9CE}" type="slidenum">
              <a:rPr lang="nl-NL" smtClean="0"/>
              <a:t>‹#›</a:t>
            </a:fld>
            <a:endParaRPr lang="nl-NL" dirty="0"/>
          </a:p>
        </p:txBody>
      </p:sp>
    </p:spTree>
    <p:extLst>
      <p:ext uri="{BB962C8B-B14F-4D97-AF65-F5344CB8AC3E}">
        <p14:creationId xmlns:p14="http://schemas.microsoft.com/office/powerpoint/2010/main" val="4026347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BEA0B8-FDE2-1643-94E6-D2162262CE04}" type="datetimeFigureOut">
              <a:rPr lang="en-NL" smtClean="0"/>
              <a:t>03/01/2023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788964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EA0B8-FDE2-1643-94E6-D2162262CE04}" type="datetimeFigureOut">
              <a:rPr lang="en-NL" smtClean="0"/>
              <a:t>03/01/2023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730354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BEA0B8-FDE2-1643-94E6-D2162262CE04}" type="datetimeFigureOut">
              <a:rPr lang="en-NL" smtClean="0"/>
              <a:t>03/01/2023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3845795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BEA0B8-FDE2-1643-94E6-D2162262CE04}" type="datetimeFigureOut">
              <a:rPr lang="en-NL" smtClean="0"/>
              <a:t>03/01/2023</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3437668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BEA0B8-FDE2-1643-94E6-D2162262CE04}" type="datetimeFigureOut">
              <a:rPr lang="en-NL" smtClean="0"/>
              <a:t>03/01/2023</a:t>
            </a:fld>
            <a:endParaRPr lang="en-NL"/>
          </a:p>
        </p:txBody>
      </p:sp>
      <p:sp>
        <p:nvSpPr>
          <p:cNvPr id="8" name="Footer Placeholder 7"/>
          <p:cNvSpPr>
            <a:spLocks noGrp="1"/>
          </p:cNvSpPr>
          <p:nvPr>
            <p:ph type="ftr" sz="quarter" idx="11"/>
          </p:nvPr>
        </p:nvSpPr>
        <p:spPr/>
        <p:txBody>
          <a:bodyPr/>
          <a:lstStyle/>
          <a:p>
            <a:endParaRPr lang="en-NL"/>
          </a:p>
        </p:txBody>
      </p:sp>
      <p:sp>
        <p:nvSpPr>
          <p:cNvPr id="9" name="Slide Number Placeholder 8"/>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133369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BEA0B8-FDE2-1643-94E6-D2162262CE04}" type="datetimeFigureOut">
              <a:rPr lang="en-NL" smtClean="0"/>
              <a:t>03/01/2023</a:t>
            </a:fld>
            <a:endParaRPr lang="en-NL"/>
          </a:p>
        </p:txBody>
      </p:sp>
      <p:sp>
        <p:nvSpPr>
          <p:cNvPr id="4" name="Footer Placeholder 3"/>
          <p:cNvSpPr>
            <a:spLocks noGrp="1"/>
          </p:cNvSpPr>
          <p:nvPr>
            <p:ph type="ftr" sz="quarter" idx="11"/>
          </p:nvPr>
        </p:nvSpPr>
        <p:spPr/>
        <p:txBody>
          <a:bodyPr/>
          <a:lstStyle/>
          <a:p>
            <a:endParaRPr lang="en-NL"/>
          </a:p>
        </p:txBody>
      </p:sp>
      <p:sp>
        <p:nvSpPr>
          <p:cNvPr id="5" name="Slide Number Placeholder 4"/>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1289403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EA0B8-FDE2-1643-94E6-D2162262CE04}" type="datetimeFigureOut">
              <a:rPr lang="en-NL" smtClean="0"/>
              <a:t>03/01/2023</a:t>
            </a:fld>
            <a:endParaRPr lang="en-NL"/>
          </a:p>
        </p:txBody>
      </p:sp>
      <p:sp>
        <p:nvSpPr>
          <p:cNvPr id="3" name="Footer Placeholder 2"/>
          <p:cNvSpPr>
            <a:spLocks noGrp="1"/>
          </p:cNvSpPr>
          <p:nvPr>
            <p:ph type="ftr" sz="quarter" idx="11"/>
          </p:nvPr>
        </p:nvSpPr>
        <p:spPr/>
        <p:txBody>
          <a:bodyPr/>
          <a:lstStyle/>
          <a:p>
            <a:endParaRPr lang="en-NL"/>
          </a:p>
        </p:txBody>
      </p:sp>
      <p:sp>
        <p:nvSpPr>
          <p:cNvPr id="4" name="Slide Number Placeholder 3"/>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3660570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EA0B8-FDE2-1643-94E6-D2162262CE04}" type="datetimeFigureOut">
              <a:rPr lang="en-NL" smtClean="0"/>
              <a:t>03/01/2023</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425439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415099"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891105BF-E8F9-40A3-8B19-57326268D9CE}" type="slidenum">
              <a:rPr lang="nl-NL" smtClean="0"/>
              <a:t>‹#›</a:t>
            </a:fld>
            <a:endParaRPr lang="nl-NL"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0170" y="487052"/>
            <a:ext cx="2255521" cy="973469"/>
          </a:xfrm>
          <a:prstGeom prst="rect">
            <a:avLst/>
          </a:prstGeom>
        </p:spPr>
      </p:pic>
    </p:spTree>
    <p:extLst>
      <p:ext uri="{BB962C8B-B14F-4D97-AF65-F5344CB8AC3E}">
        <p14:creationId xmlns:p14="http://schemas.microsoft.com/office/powerpoint/2010/main" val="1369716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EA0B8-FDE2-1643-94E6-D2162262CE04}" type="datetimeFigureOut">
              <a:rPr lang="en-NL" smtClean="0"/>
              <a:t>03/01/2023</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287770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EA0B8-FDE2-1643-94E6-D2162262CE04}" type="datetimeFigureOut">
              <a:rPr lang="en-NL" smtClean="0"/>
              <a:t>03/01/2023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248941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EA0B8-FDE2-1643-94E6-D2162262CE04}" type="datetimeFigureOut">
              <a:rPr lang="en-NL" smtClean="0"/>
              <a:t>03/01/2023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AE7151F-1E6E-A844-9DE4-A999EB8860BF}" type="slidenum">
              <a:rPr lang="en-NL" smtClean="0"/>
              <a:t>‹#›</a:t>
            </a:fld>
            <a:endParaRPr lang="en-NL"/>
          </a:p>
        </p:txBody>
      </p:sp>
    </p:spTree>
    <p:extLst>
      <p:ext uri="{BB962C8B-B14F-4D97-AF65-F5344CB8AC3E}">
        <p14:creationId xmlns:p14="http://schemas.microsoft.com/office/powerpoint/2010/main" val="1573241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344091"/>
            <a:ext cx="7886700" cy="1637212"/>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5303520"/>
            <a:ext cx="7886700" cy="78613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891105BF-E8F9-40A3-8B19-57326268D9CE}" type="slidenum">
              <a:rPr lang="nl-NL" smtClean="0"/>
              <a:t>‹#›</a:t>
            </a:fld>
            <a:endParaRPr lang="nl-NL"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6" y="608907"/>
            <a:ext cx="4824077" cy="2082042"/>
          </a:xfrm>
          <a:prstGeom prst="rect">
            <a:avLst/>
          </a:prstGeom>
        </p:spPr>
      </p:pic>
    </p:spTree>
    <p:extLst>
      <p:ext uri="{BB962C8B-B14F-4D97-AF65-F5344CB8AC3E}">
        <p14:creationId xmlns:p14="http://schemas.microsoft.com/office/powerpoint/2010/main" val="212026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4864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891105BF-E8F9-40A3-8B19-57326268D9CE}" type="slidenum">
              <a:rPr lang="nl-NL" smtClean="0"/>
              <a:t>‹#›</a:t>
            </a:fld>
            <a:endParaRPr lang="nl-NL"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0170" y="487052"/>
            <a:ext cx="2255521" cy="973469"/>
          </a:xfrm>
          <a:prstGeom prst="rect">
            <a:avLst/>
          </a:prstGeom>
        </p:spPr>
      </p:pic>
    </p:spTree>
    <p:extLst>
      <p:ext uri="{BB962C8B-B14F-4D97-AF65-F5344CB8AC3E}">
        <p14:creationId xmlns:p14="http://schemas.microsoft.com/office/powerpoint/2010/main" val="272888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4891393"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891105BF-E8F9-40A3-8B19-57326268D9CE}" type="slidenum">
              <a:rPr lang="nl-NL" smtClean="0"/>
              <a:t>‹#›</a:t>
            </a:fld>
            <a:endParaRPr lang="nl-NL"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0170" y="487052"/>
            <a:ext cx="2255521" cy="973469"/>
          </a:xfrm>
          <a:prstGeom prst="rect">
            <a:avLst/>
          </a:prstGeom>
        </p:spPr>
      </p:pic>
    </p:spTree>
    <p:extLst>
      <p:ext uri="{BB962C8B-B14F-4D97-AF65-F5344CB8AC3E}">
        <p14:creationId xmlns:p14="http://schemas.microsoft.com/office/powerpoint/2010/main" val="265408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423807" cy="1325563"/>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891105BF-E8F9-40A3-8B19-57326268D9CE}" type="slidenum">
              <a:rPr lang="nl-NL" smtClean="0"/>
              <a:t>‹#›</a:t>
            </a:fld>
            <a:endParaRPr lang="nl-NL"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0170" y="487052"/>
            <a:ext cx="2255521" cy="973469"/>
          </a:xfrm>
          <a:prstGeom prst="rect">
            <a:avLst/>
          </a:prstGeom>
        </p:spPr>
      </p:pic>
    </p:spTree>
    <p:extLst>
      <p:ext uri="{BB962C8B-B14F-4D97-AF65-F5344CB8AC3E}">
        <p14:creationId xmlns:p14="http://schemas.microsoft.com/office/powerpoint/2010/main" val="157723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4" name="Slide Number Placeholder 3"/>
          <p:cNvSpPr>
            <a:spLocks noGrp="1"/>
          </p:cNvSpPr>
          <p:nvPr>
            <p:ph type="sldNum" sz="quarter" idx="12"/>
          </p:nvPr>
        </p:nvSpPr>
        <p:spPr/>
        <p:txBody>
          <a:bodyPr/>
          <a:lstStyle/>
          <a:p>
            <a:fld id="{891105BF-E8F9-40A3-8B19-57326268D9CE}" type="slidenum">
              <a:rPr lang="nl-NL" smtClean="0"/>
              <a:t>‹#›</a:t>
            </a:fld>
            <a:endParaRPr lang="nl-NL" dirty="0"/>
          </a:p>
        </p:txBody>
      </p:sp>
    </p:spTree>
    <p:extLst>
      <p:ext uri="{BB962C8B-B14F-4D97-AF65-F5344CB8AC3E}">
        <p14:creationId xmlns:p14="http://schemas.microsoft.com/office/powerpoint/2010/main" val="382560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891105BF-E8F9-40A3-8B19-57326268D9CE}" type="slidenum">
              <a:rPr lang="nl-NL" smtClean="0"/>
              <a:t>‹#›</a:t>
            </a:fld>
            <a:endParaRPr lang="nl-NL" dirty="0"/>
          </a:p>
        </p:txBody>
      </p:sp>
    </p:spTree>
    <p:extLst>
      <p:ext uri="{BB962C8B-B14F-4D97-AF65-F5344CB8AC3E}">
        <p14:creationId xmlns:p14="http://schemas.microsoft.com/office/powerpoint/2010/main" val="146496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853C3-C17B-40B7-8C76-9794C078FC0E}" type="datetimeFigureOut">
              <a:rPr lang="nl-NL" smtClean="0"/>
              <a:t>1-3-2023</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891105BF-E8F9-40A3-8B19-57326268D9CE}" type="slidenum">
              <a:rPr lang="nl-NL" smtClean="0"/>
              <a:t>‹#›</a:t>
            </a:fld>
            <a:endParaRPr lang="nl-NL" dirty="0"/>
          </a:p>
        </p:txBody>
      </p:sp>
    </p:spTree>
    <p:extLst>
      <p:ext uri="{BB962C8B-B14F-4D97-AF65-F5344CB8AC3E}">
        <p14:creationId xmlns:p14="http://schemas.microsoft.com/office/powerpoint/2010/main" val="86233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853C3-C17B-40B7-8C76-9794C078FC0E}" type="datetimeFigureOut">
              <a:rPr lang="nl-NL" smtClean="0"/>
              <a:t>1-3-2023</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105BF-E8F9-40A3-8B19-57326268D9CE}" type="slidenum">
              <a:rPr lang="nl-NL" smtClean="0"/>
              <a:t>‹#›</a:t>
            </a:fld>
            <a:endParaRPr lang="nl-NL"/>
          </a:p>
        </p:txBody>
      </p:sp>
    </p:spTree>
    <p:extLst>
      <p:ext uri="{BB962C8B-B14F-4D97-AF65-F5344CB8AC3E}">
        <p14:creationId xmlns:p14="http://schemas.microsoft.com/office/powerpoint/2010/main" val="696821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EA0B8-FDE2-1643-94E6-D2162262CE04}" type="datetimeFigureOut">
              <a:rPr lang="en-NL" smtClean="0"/>
              <a:t>03/01/2023</a:t>
            </a:fld>
            <a:endParaRPr lang="en-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7151F-1E6E-A844-9DE4-A999EB8860BF}" type="slidenum">
              <a:rPr lang="en-NL" smtClean="0"/>
              <a:t>‹#›</a:t>
            </a:fld>
            <a:endParaRPr lang="en-NL"/>
          </a:p>
        </p:txBody>
      </p:sp>
    </p:spTree>
    <p:extLst>
      <p:ext uri="{BB962C8B-B14F-4D97-AF65-F5344CB8AC3E}">
        <p14:creationId xmlns:p14="http://schemas.microsoft.com/office/powerpoint/2010/main" val="1871959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756" y="3725966"/>
            <a:ext cx="80757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Circular Housing Asset Renovation &amp; Management – No More </a:t>
            </a:r>
            <a:r>
              <a:rPr kumimoji="0" lang="en-GB" sz="1800" b="0" i="0" u="none" strike="noStrike" kern="1200" cap="none" spc="0" normalizeH="0" baseline="0" noProof="0" dirty="0" err="1">
                <a:ln>
                  <a:noFill/>
                </a:ln>
                <a:solidFill>
                  <a:srgbClr val="003399"/>
                </a:solidFill>
                <a:effectLst/>
                <a:uLnTx/>
                <a:uFillTx/>
                <a:latin typeface="Open sans"/>
                <a:ea typeface="+mn-ea"/>
                <a:cs typeface="+mn-cs"/>
              </a:rPr>
              <a:t>Downcycling</a:t>
            </a: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399"/>
                </a:solidFill>
                <a:effectLst/>
                <a:uLnTx/>
                <a:uFillTx/>
                <a:latin typeface="Open sans"/>
                <a:ea typeface="+mn-ea"/>
                <a:cs typeface="+mn-cs"/>
              </a:rPr>
              <a:t>ONLINE TUTORIAL PART 3: </a:t>
            </a:r>
            <a:r>
              <a:rPr lang="en-GB" b="1" noProof="0" dirty="0">
                <a:solidFill>
                  <a:srgbClr val="003399"/>
                </a:solidFill>
                <a:latin typeface="Open sans"/>
              </a:rPr>
              <a:t>MATERIAL EXCHANGE PLATFORMS</a:t>
            </a:r>
            <a:endParaRPr kumimoji="0" lang="en-GB" sz="1800" b="1"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3399"/>
                </a:solidFill>
                <a:effectLst/>
                <a:uLnTx/>
                <a:uFillTx/>
                <a:latin typeface="Open sans"/>
                <a:ea typeface="+mn-ea"/>
                <a:cs typeface="+mn-cs"/>
              </a:rPr>
              <a:t>Prof.</a:t>
            </a:r>
            <a:r>
              <a:rPr kumimoji="0" lang="en-GB" sz="1800" b="0" i="0" u="none" strike="noStrike" kern="1200" cap="none" spc="0" normalizeH="0" baseline="0" noProof="0" dirty="0">
                <a:ln>
                  <a:noFill/>
                </a:ln>
                <a:solidFill>
                  <a:srgbClr val="003399"/>
                </a:solidFill>
                <a:effectLst/>
                <a:uLnTx/>
                <a:uFillTx/>
                <a:latin typeface="Open sans"/>
                <a:ea typeface="+mn-ea"/>
                <a:cs typeface="+mn-cs"/>
              </a:rPr>
              <a:t> Vincent Gruis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Delft University of Technology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1160895"/>
      </p:ext>
    </p:extLst>
  </p:cSld>
  <p:clrMapOvr>
    <a:masterClrMapping/>
  </p:clrMapOvr>
  <mc:AlternateContent xmlns:mc="http://schemas.openxmlformats.org/markup-compatibility/2006">
    <mc:Choice xmlns:p14="http://schemas.microsoft.com/office/powerpoint/2010/main" Requires="p14">
      <p:transition spd="slow" p14:dur="2000" advTm="26996"/>
    </mc:Choice>
    <mc:Fallback>
      <p:transition spd="slow" advTm="26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Profit: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Value that is offered to customers</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Positive impact for common interest of society </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Positive impact for the environment</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2" name="Rectangle 1"/>
          <p:cNvSpPr/>
          <p:nvPr/>
        </p:nvSpPr>
        <p:spPr>
          <a:xfrm>
            <a:off x="3019467" y="530502"/>
            <a:ext cx="2992582" cy="459278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p:cNvGrpSpPr/>
          <p:nvPr/>
        </p:nvGrpSpPr>
        <p:grpSpPr>
          <a:xfrm>
            <a:off x="3539433" y="2002480"/>
            <a:ext cx="5147542" cy="3120804"/>
            <a:chOff x="3586312" y="2027977"/>
            <a:chExt cx="5147542" cy="3120804"/>
          </a:xfrm>
        </p:grpSpPr>
        <p:sp>
          <p:nvSpPr>
            <p:cNvPr id="21" name="Flowchart: Sequential Access Storage 20"/>
            <p:cNvSpPr/>
            <p:nvPr/>
          </p:nvSpPr>
          <p:spPr>
            <a:xfrm>
              <a:off x="3586312" y="2027977"/>
              <a:ext cx="2569767" cy="2689192"/>
            </a:xfrm>
            <a:prstGeom prst="flowChartMagneticTap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2669" y="4027847"/>
              <a:ext cx="2631185" cy="1120934"/>
            </a:xfrm>
            <a:prstGeom prst="rect">
              <a:avLst/>
            </a:prstGeom>
            <a:solidFill>
              <a:schemeClr val="bg1"/>
            </a:solidFill>
          </p:spPr>
        </p:pic>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929833410"/>
      </p:ext>
    </p:extLst>
  </p:cSld>
  <p:clrMapOvr>
    <a:masterClrMapping/>
  </p:clrMapOvr>
  <mc:AlternateContent xmlns:mc="http://schemas.openxmlformats.org/markup-compatibility/2006">
    <mc:Choice xmlns:p14="http://schemas.microsoft.com/office/powerpoint/2010/main" Requires="p14">
      <p:transition spd="slow" p14:dur="2000" advTm="57503"/>
    </mc:Choice>
    <mc:Fallback>
      <p:transition spd="slow" advTm="5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4" y="379511"/>
            <a:ext cx="5986328" cy="1199908"/>
          </a:xfrm>
        </p:spPr>
        <p:txBody>
          <a:bodyPr>
            <a:normAutofit fontScale="90000"/>
          </a:bodyPr>
          <a:lstStyle/>
          <a:p>
            <a:r>
              <a:rPr lang="en-GB" dirty="0"/>
              <a:t>Value propositions exchange platforms</a:t>
            </a:r>
            <a:endParaRPr lang="en-US" dirty="0"/>
          </a:p>
        </p:txBody>
      </p:sp>
      <p:sp>
        <p:nvSpPr>
          <p:cNvPr id="10" name="Rectangle 9">
            <a:extLst>
              <a:ext uri="{FF2B5EF4-FFF2-40B4-BE49-F238E27FC236}">
                <a16:creationId xmlns:a16="http://schemas.microsoft.com/office/drawing/2014/main" id="{41E1DA56-4230-EA22-C3D9-ECA40EB499DA}"/>
              </a:ext>
            </a:extLst>
          </p:cNvPr>
          <p:cNvSpPr/>
          <p:nvPr/>
        </p:nvSpPr>
        <p:spPr>
          <a:xfrm>
            <a:off x="3308602" y="2090161"/>
            <a:ext cx="262877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Profit: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100" b="1" dirty="0">
              <a:solidFill>
                <a:srgbClr val="E7E6E6">
                  <a:lumMod val="10000"/>
                </a:srgbClr>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Value</a:t>
            </a:r>
            <a:r>
              <a:rPr kumimoji="0" lang="en-GB" sz="1100" b="1" i="0" u="none" strike="noStrike" kern="1200" cap="none" spc="0" normalizeH="0" noProof="0" dirty="0">
                <a:ln>
                  <a:noFill/>
                </a:ln>
                <a:solidFill>
                  <a:srgbClr val="E7E6E6">
                    <a:lumMod val="10000"/>
                  </a:srgbClr>
                </a:solidFill>
                <a:effectLst/>
                <a:uLnTx/>
                <a:uFillTx/>
                <a:latin typeface="Calibri" panose="020F0502020204030204"/>
                <a:ea typeface="+mn-ea"/>
                <a:cs typeface="+mn-cs"/>
              </a:rPr>
              <a:t> that is offered to customers</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7E7ABE3-1366-9921-1F63-1F4FE4D54067}"/>
              </a:ext>
            </a:extLst>
          </p:cNvPr>
          <p:cNvSpPr/>
          <p:nvPr/>
        </p:nvSpPr>
        <p:spPr>
          <a:xfrm>
            <a:off x="3308602" y="4211358"/>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Positive impact for common interest of society </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7B171E6-9A2C-CDE2-B970-21DD918EB3C5}"/>
              </a:ext>
            </a:extLst>
          </p:cNvPr>
          <p:cNvSpPr/>
          <p:nvPr/>
        </p:nvSpPr>
        <p:spPr>
          <a:xfrm>
            <a:off x="4619950" y="4211358"/>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Positive impact for the environment</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66BBF1C-C22A-1212-FA8D-B581C27E5B9F}"/>
              </a:ext>
            </a:extLst>
          </p:cNvPr>
          <p:cNvSpPr/>
          <p:nvPr/>
        </p:nvSpPr>
        <p:spPr>
          <a:xfrm>
            <a:off x="4145938" y="3706426"/>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grpSp>
        <p:nvGrpSpPr>
          <p:cNvPr id="8" name="Group 7"/>
          <p:cNvGrpSpPr/>
          <p:nvPr/>
        </p:nvGrpSpPr>
        <p:grpSpPr>
          <a:xfrm>
            <a:off x="435254" y="3875809"/>
            <a:ext cx="2619673" cy="2243653"/>
            <a:chOff x="435254" y="3875809"/>
            <a:chExt cx="2619673" cy="2243653"/>
          </a:xfrm>
        </p:grpSpPr>
        <p:pic>
          <p:nvPicPr>
            <p:cNvPr id="3" name="Picture 2"/>
            <p:cNvPicPr>
              <a:picLocks noChangeAspect="1"/>
            </p:cNvPicPr>
            <p:nvPr/>
          </p:nvPicPr>
          <p:blipFill>
            <a:blip r:embed="rId6"/>
            <a:stretch>
              <a:fillRect/>
            </a:stretch>
          </p:blipFill>
          <p:spPr>
            <a:xfrm>
              <a:off x="515540" y="4348267"/>
              <a:ext cx="1419317" cy="1771195"/>
            </a:xfrm>
            <a:prstGeom prst="rect">
              <a:avLst/>
            </a:prstGeom>
          </p:spPr>
        </p:pic>
        <p:pic>
          <p:nvPicPr>
            <p:cNvPr id="4" name="Picture 3"/>
            <p:cNvPicPr>
              <a:picLocks noChangeAspect="1"/>
            </p:cNvPicPr>
            <p:nvPr/>
          </p:nvPicPr>
          <p:blipFill>
            <a:blip r:embed="rId7"/>
            <a:stretch>
              <a:fillRect/>
            </a:stretch>
          </p:blipFill>
          <p:spPr>
            <a:xfrm>
              <a:off x="1922937" y="4348268"/>
              <a:ext cx="1131990" cy="1771194"/>
            </a:xfrm>
            <a:prstGeom prst="rect">
              <a:avLst/>
            </a:prstGeom>
          </p:spPr>
        </p:pic>
        <p:sp>
          <p:nvSpPr>
            <p:cNvPr id="5" name="TextBox 4"/>
            <p:cNvSpPr txBox="1"/>
            <p:nvPr/>
          </p:nvSpPr>
          <p:spPr>
            <a:xfrm>
              <a:off x="435254" y="3875809"/>
              <a:ext cx="2443028" cy="369332"/>
            </a:xfrm>
            <a:prstGeom prst="rect">
              <a:avLst/>
            </a:prstGeom>
            <a:noFill/>
          </p:spPr>
          <p:txBody>
            <a:bodyPr wrap="square" rtlCol="0">
              <a:spAutoFit/>
            </a:bodyPr>
            <a:lstStyle/>
            <a:p>
              <a:r>
                <a:rPr lang="en-GB" dirty="0"/>
                <a:t>Physical MEP</a:t>
              </a:r>
              <a:endParaRPr lang="en-US" dirty="0"/>
            </a:p>
          </p:txBody>
        </p:sp>
      </p:grpSp>
      <p:sp>
        <p:nvSpPr>
          <p:cNvPr id="21" name="Content Placeholder 2"/>
          <p:cNvSpPr>
            <a:spLocks noGrp="1"/>
          </p:cNvSpPr>
          <p:nvPr>
            <p:ph idx="1"/>
          </p:nvPr>
        </p:nvSpPr>
        <p:spPr>
          <a:xfrm>
            <a:off x="6326375" y="2459493"/>
            <a:ext cx="2364514" cy="4351338"/>
          </a:xfrm>
        </p:spPr>
        <p:txBody>
          <a:bodyPr/>
          <a:lstStyle/>
          <a:p>
            <a:pPr marL="0" indent="0">
              <a:buNone/>
            </a:pPr>
            <a:r>
              <a:rPr lang="en-GB" dirty="0"/>
              <a:t>Easy access to available materials by internal project officers and external contractors</a:t>
            </a:r>
            <a:endParaRPr lang="en-US" dirty="0"/>
          </a:p>
        </p:txBody>
      </p:sp>
      <p:grpSp>
        <p:nvGrpSpPr>
          <p:cNvPr id="7" name="Group 6"/>
          <p:cNvGrpSpPr/>
          <p:nvPr/>
        </p:nvGrpSpPr>
        <p:grpSpPr>
          <a:xfrm>
            <a:off x="435254" y="2090161"/>
            <a:ext cx="2723582" cy="1631498"/>
            <a:chOff x="435254" y="2090161"/>
            <a:chExt cx="2723582" cy="1631498"/>
          </a:xfrm>
        </p:grpSpPr>
        <p:sp>
          <p:nvSpPr>
            <p:cNvPr id="20" name="TextBox 19"/>
            <p:cNvSpPr txBox="1"/>
            <p:nvPr/>
          </p:nvSpPr>
          <p:spPr>
            <a:xfrm>
              <a:off x="435254" y="2090161"/>
              <a:ext cx="2443028" cy="369332"/>
            </a:xfrm>
            <a:prstGeom prst="rect">
              <a:avLst/>
            </a:prstGeom>
            <a:noFill/>
          </p:spPr>
          <p:txBody>
            <a:bodyPr wrap="square" rtlCol="0">
              <a:spAutoFit/>
            </a:bodyPr>
            <a:lstStyle/>
            <a:p>
              <a:r>
                <a:rPr lang="en-GB" dirty="0"/>
                <a:t>Digital MEP</a:t>
              </a:r>
              <a:endParaRPr lang="en-US" dirty="0"/>
            </a:p>
          </p:txBody>
        </p:sp>
        <p:pic>
          <p:nvPicPr>
            <p:cNvPr id="6" name="Picture 5"/>
            <p:cNvPicPr>
              <a:picLocks noChangeAspect="1"/>
            </p:cNvPicPr>
            <p:nvPr/>
          </p:nvPicPr>
          <p:blipFill>
            <a:blip r:embed="rId8"/>
            <a:stretch>
              <a:fillRect/>
            </a:stretch>
          </p:blipFill>
          <p:spPr>
            <a:xfrm>
              <a:off x="515540" y="2524483"/>
              <a:ext cx="2643296" cy="1197176"/>
            </a:xfrm>
            <a:prstGeom prst="rect">
              <a:avLst/>
            </a:prstGeom>
          </p:spPr>
        </p:pic>
      </p:gr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024136186"/>
      </p:ext>
    </p:extLst>
  </p:cSld>
  <p:clrMapOvr>
    <a:masterClrMapping/>
  </p:clrMapOvr>
  <mc:AlternateContent xmlns:mc="http://schemas.openxmlformats.org/markup-compatibility/2006">
    <mc:Choice xmlns:p14="http://schemas.microsoft.com/office/powerpoint/2010/main" Requires="p14">
      <p:transition spd="slow" p14:dur="2000" advTm="112288"/>
    </mc:Choice>
    <mc:Fallback>
      <p:transition spd="slow" advTm="11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2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4" y="379511"/>
            <a:ext cx="5986328" cy="1199908"/>
          </a:xfrm>
        </p:spPr>
        <p:txBody>
          <a:bodyPr>
            <a:normAutofit fontScale="90000"/>
          </a:bodyPr>
          <a:lstStyle/>
          <a:p>
            <a:r>
              <a:rPr lang="en-GB" dirty="0"/>
              <a:t>Value delivery</a:t>
            </a:r>
            <a:br>
              <a:rPr lang="en-GB" dirty="0"/>
            </a:br>
            <a:r>
              <a:rPr lang="en-GB" dirty="0"/>
              <a:t>exchange platforms</a:t>
            </a:r>
            <a:endParaRPr lang="en-US" dirty="0"/>
          </a:p>
        </p:txBody>
      </p:sp>
      <p:sp>
        <p:nvSpPr>
          <p:cNvPr id="6" name="TextBox 5"/>
          <p:cNvSpPr txBox="1"/>
          <p:nvPr/>
        </p:nvSpPr>
        <p:spPr>
          <a:xfrm>
            <a:off x="221048" y="2382893"/>
            <a:ext cx="3009797" cy="1477328"/>
          </a:xfrm>
          <a:prstGeom prst="rect">
            <a:avLst/>
          </a:prstGeom>
          <a:noFill/>
        </p:spPr>
        <p:txBody>
          <a:bodyPr wrap="square" rtlCol="0">
            <a:spAutoFit/>
          </a:bodyPr>
          <a:lstStyle/>
          <a:p>
            <a:r>
              <a:rPr lang="en-GB" dirty="0"/>
              <a:t>Internal users as suppliers</a:t>
            </a:r>
          </a:p>
          <a:p>
            <a:endParaRPr lang="en-GB" dirty="0"/>
          </a:p>
          <a:p>
            <a:r>
              <a:rPr lang="en-GB" dirty="0"/>
              <a:t>Internal and external </a:t>
            </a:r>
          </a:p>
          <a:p>
            <a:r>
              <a:rPr lang="en-GB" dirty="0"/>
              <a:t>users as clients</a:t>
            </a:r>
          </a:p>
          <a:p>
            <a:endParaRPr lang="en-GB" dirty="0"/>
          </a:p>
        </p:txBody>
      </p:sp>
      <p:sp>
        <p:nvSpPr>
          <p:cNvPr id="22" name="TextBox 21"/>
          <p:cNvSpPr txBox="1"/>
          <p:nvPr/>
        </p:nvSpPr>
        <p:spPr>
          <a:xfrm>
            <a:off x="6522644" y="2382893"/>
            <a:ext cx="3009797" cy="3416320"/>
          </a:xfrm>
          <a:prstGeom prst="rect">
            <a:avLst/>
          </a:prstGeom>
          <a:noFill/>
        </p:spPr>
        <p:txBody>
          <a:bodyPr wrap="square" rtlCol="0">
            <a:spAutoFit/>
          </a:bodyPr>
          <a:lstStyle/>
          <a:p>
            <a:r>
              <a:rPr lang="en-GB" dirty="0"/>
              <a:t>Internal users:</a:t>
            </a:r>
          </a:p>
          <a:p>
            <a:r>
              <a:rPr lang="en-GB" sz="1200" dirty="0"/>
              <a:t>Project managers</a:t>
            </a:r>
          </a:p>
          <a:p>
            <a:r>
              <a:rPr lang="en-GB" sz="1200" dirty="0"/>
              <a:t>Maintenance officers</a:t>
            </a:r>
          </a:p>
          <a:p>
            <a:endParaRPr lang="en-GB" dirty="0"/>
          </a:p>
          <a:p>
            <a:r>
              <a:rPr lang="en-GB" dirty="0"/>
              <a:t>External users:</a:t>
            </a:r>
          </a:p>
          <a:p>
            <a:r>
              <a:rPr lang="en-GB" sz="1200" dirty="0"/>
              <a:t>Contractors</a:t>
            </a:r>
          </a:p>
          <a:p>
            <a:r>
              <a:rPr lang="en-GB" sz="1200" dirty="0"/>
              <a:t>Architects</a:t>
            </a:r>
          </a:p>
          <a:p>
            <a:endParaRPr lang="en-GB" dirty="0"/>
          </a:p>
          <a:p>
            <a:r>
              <a:rPr lang="en-GB" dirty="0"/>
              <a:t>(Potential) customers:</a:t>
            </a:r>
          </a:p>
          <a:p>
            <a:r>
              <a:rPr lang="en-GB" sz="1200" dirty="0"/>
              <a:t>Other housing organisations</a:t>
            </a:r>
          </a:p>
          <a:p>
            <a:r>
              <a:rPr lang="en-GB" sz="1200" dirty="0"/>
              <a:t>Tenants</a:t>
            </a:r>
          </a:p>
          <a:p>
            <a:endParaRPr lang="en-GB" dirty="0"/>
          </a:p>
          <a:p>
            <a:endParaRPr lang="en-GB" dirty="0"/>
          </a:p>
          <a:p>
            <a:endParaRPr lang="en-US" dirty="0"/>
          </a:p>
        </p:txBody>
      </p:sp>
      <p:sp>
        <p:nvSpPr>
          <p:cNvPr id="23" name="TextBox 22"/>
          <p:cNvSpPr txBox="1"/>
          <p:nvPr/>
        </p:nvSpPr>
        <p:spPr>
          <a:xfrm>
            <a:off x="239294" y="4284419"/>
            <a:ext cx="3009797" cy="2308324"/>
          </a:xfrm>
          <a:prstGeom prst="rect">
            <a:avLst/>
          </a:prstGeom>
          <a:noFill/>
        </p:spPr>
        <p:txBody>
          <a:bodyPr wrap="square" rtlCol="0">
            <a:spAutoFit/>
          </a:bodyPr>
          <a:lstStyle/>
          <a:p>
            <a:r>
              <a:rPr lang="en-GB" dirty="0"/>
              <a:t>Physical platform: storage management by internal maintenance officers</a:t>
            </a:r>
          </a:p>
          <a:p>
            <a:endParaRPr lang="en-GB" dirty="0"/>
          </a:p>
          <a:p>
            <a:r>
              <a:rPr lang="en-GB" dirty="0"/>
              <a:t>Digital platform: regular newsflashes of new offers</a:t>
            </a:r>
          </a:p>
          <a:p>
            <a:endParaRPr lang="en-GB" dirty="0"/>
          </a:p>
          <a:p>
            <a:endParaRPr lang="en-US" dirty="0"/>
          </a:p>
        </p:txBody>
      </p:sp>
      <p:sp>
        <p:nvSpPr>
          <p:cNvPr id="30" name="Rectangle 29">
            <a:extLst>
              <a:ext uri="{FF2B5EF4-FFF2-40B4-BE49-F238E27FC236}">
                <a16:creationId xmlns:a16="http://schemas.microsoft.com/office/drawing/2014/main" id="{BC9F99E1-4BA4-654C-F46F-ADA8D69C541C}"/>
              </a:ext>
            </a:extLst>
          </p:cNvPr>
          <p:cNvSpPr/>
          <p:nvPr/>
        </p:nvSpPr>
        <p:spPr>
          <a:xfrm>
            <a:off x="4631324" y="1927425"/>
            <a:ext cx="1382233" cy="4221126"/>
          </a:xfrm>
          <a:prstGeom prst="rect">
            <a:avLst/>
          </a:prstGeom>
          <a:solidFill>
            <a:sysClr val="window" lastClr="FFFFFF"/>
          </a:solidFill>
          <a:ln w="38100" cap="flat" cmpd="sng" algn="ctr">
            <a:solidFill>
              <a:srgbClr val="00B0F0"/>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Customer segments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Target groups who make use of the offering</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765FD33-B7AC-63DC-5A87-D2402F146F6C}"/>
              </a:ext>
            </a:extLst>
          </p:cNvPr>
          <p:cNvSpPr/>
          <p:nvPr/>
        </p:nvSpPr>
        <p:spPr>
          <a:xfrm>
            <a:off x="3249091" y="1927426"/>
            <a:ext cx="1382233" cy="2121196"/>
          </a:xfrm>
          <a:prstGeom prst="rect">
            <a:avLst/>
          </a:prstGeom>
          <a:solidFill>
            <a:sysClr val="window" lastClr="FFFFFF"/>
          </a:solidFill>
          <a:ln w="38100" cap="flat" cmpd="sng" algn="ctr">
            <a:solidFill>
              <a:srgbClr val="00B0F0"/>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Relation between user and organisation</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011AFCD-DF9A-2CC0-9784-F7CF602F6C5A}"/>
              </a:ext>
            </a:extLst>
          </p:cNvPr>
          <p:cNvSpPr/>
          <p:nvPr/>
        </p:nvSpPr>
        <p:spPr>
          <a:xfrm>
            <a:off x="3249091" y="4048623"/>
            <a:ext cx="1382233" cy="2099930"/>
          </a:xfrm>
          <a:prstGeom prst="rect">
            <a:avLst/>
          </a:prstGeom>
          <a:solidFill>
            <a:sysClr val="window" lastClr="FFFFFF"/>
          </a:solidFill>
          <a:ln w="38100" cap="flat" cmpd="sng" algn="ctr">
            <a:solidFill>
              <a:srgbClr val="00B0F0"/>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Channels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Touchpoints between users and organisation</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CE4B508-1E88-FB03-942B-7388C1BC909E}"/>
              </a:ext>
            </a:extLst>
          </p:cNvPr>
          <p:cNvSpPr/>
          <p:nvPr/>
        </p:nvSpPr>
        <p:spPr>
          <a:xfrm>
            <a:off x="4200611" y="3578723"/>
            <a:ext cx="939800" cy="939800"/>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3" name="Left Brace 2"/>
          <p:cNvSpPr/>
          <p:nvPr/>
        </p:nvSpPr>
        <p:spPr>
          <a:xfrm>
            <a:off x="2901540" y="2068428"/>
            <a:ext cx="197427" cy="18391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e 33"/>
          <p:cNvSpPr/>
          <p:nvPr/>
        </p:nvSpPr>
        <p:spPr>
          <a:xfrm>
            <a:off x="2901539" y="4237021"/>
            <a:ext cx="197427" cy="18391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ight Brace 3"/>
          <p:cNvSpPr/>
          <p:nvPr/>
        </p:nvSpPr>
        <p:spPr>
          <a:xfrm>
            <a:off x="6141027" y="1996087"/>
            <a:ext cx="172778" cy="40801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706255166"/>
      </p:ext>
    </p:extLst>
  </p:cSld>
  <p:clrMapOvr>
    <a:masterClrMapping/>
  </p:clrMapOvr>
  <mc:AlternateContent xmlns:mc="http://schemas.openxmlformats.org/markup-compatibility/2006">
    <mc:Choice xmlns:p14="http://schemas.microsoft.com/office/powerpoint/2010/main" Requires="p14">
      <p:transition spd="slow" p14:dur="2000" advTm="83960"/>
    </mc:Choice>
    <mc:Fallback>
      <p:transition spd="slow" advTm="8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6"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4" y="379511"/>
            <a:ext cx="5986328" cy="1199908"/>
          </a:xfrm>
        </p:spPr>
        <p:txBody>
          <a:bodyPr>
            <a:normAutofit fontScale="90000"/>
          </a:bodyPr>
          <a:lstStyle/>
          <a:p>
            <a:r>
              <a:rPr lang="en-GB" dirty="0"/>
              <a:t>Value creation</a:t>
            </a:r>
            <a:br>
              <a:rPr lang="en-GB" dirty="0"/>
            </a:br>
            <a:r>
              <a:rPr lang="en-GB" dirty="0"/>
              <a:t>exchange platforms</a:t>
            </a:r>
            <a:endParaRPr lang="en-US" dirty="0"/>
          </a:p>
        </p:txBody>
      </p:sp>
      <p:sp>
        <p:nvSpPr>
          <p:cNvPr id="6" name="TextBox 5"/>
          <p:cNvSpPr txBox="1"/>
          <p:nvPr/>
        </p:nvSpPr>
        <p:spPr>
          <a:xfrm>
            <a:off x="6167577" y="1996087"/>
            <a:ext cx="3009797" cy="3693319"/>
          </a:xfrm>
          <a:prstGeom prst="rect">
            <a:avLst/>
          </a:prstGeom>
          <a:noFill/>
        </p:spPr>
        <p:txBody>
          <a:bodyPr wrap="square" rtlCol="0">
            <a:spAutoFit/>
          </a:bodyPr>
          <a:lstStyle/>
          <a:p>
            <a:pPr lvl="0"/>
            <a:r>
              <a:rPr lang="en-US" dirty="0">
                <a:solidFill>
                  <a:srgbClr val="003399"/>
                </a:solidFill>
              </a:rPr>
              <a:t>Collect, clean, repair, store, register and communicate availability of materials</a:t>
            </a:r>
          </a:p>
          <a:p>
            <a:pPr lvl="0"/>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lvl="0"/>
            <a:r>
              <a:rPr lang="en-GB" dirty="0">
                <a:solidFill>
                  <a:srgbClr val="003399"/>
                </a:solidFill>
                <a:latin typeface="Open sans"/>
              </a:rPr>
              <a:t>Express interest in available materials and incorporate in design</a:t>
            </a: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r>
              <a:rPr lang="en-GB" dirty="0">
                <a:solidFill>
                  <a:srgbClr val="003399"/>
                </a:solidFill>
              </a:rPr>
              <a:t>Trained professionals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ICT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Storage place</a:t>
            </a:r>
          </a:p>
        </p:txBody>
      </p:sp>
      <p:sp>
        <p:nvSpPr>
          <p:cNvPr id="22" name="TextBox 21"/>
          <p:cNvSpPr txBox="1"/>
          <p:nvPr/>
        </p:nvSpPr>
        <p:spPr>
          <a:xfrm>
            <a:off x="612357" y="2946703"/>
            <a:ext cx="300979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Internal stakeholders: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399"/>
                </a:solidFill>
                <a:effectLst/>
                <a:uLnTx/>
                <a:uFillTx/>
                <a:latin typeface="Open sans"/>
                <a:ea typeface="+mn-ea"/>
                <a:cs typeface="+mn-cs"/>
              </a:rPr>
              <a:t>Project managers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399"/>
                </a:solidFill>
                <a:effectLst/>
                <a:uLnTx/>
                <a:uFillTx/>
                <a:latin typeface="Open sans"/>
                <a:ea typeface="+mn-ea"/>
                <a:cs typeface="+mn-cs"/>
              </a:rPr>
              <a:t>Maintenance officers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003399"/>
                </a:solidFill>
                <a:latin typeface="Open sans"/>
              </a:rPr>
              <a:t>Communication officers</a:t>
            </a:r>
            <a:endParaRPr kumimoji="0" lang="en-GB" sz="14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External stakeholders: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99"/>
                </a:solidFill>
                <a:effectLst/>
                <a:uLnTx/>
                <a:uFillTx/>
                <a:latin typeface="Open sans"/>
                <a:ea typeface="+mn-ea"/>
                <a:cs typeface="+mn-cs"/>
              </a:rPr>
              <a:t>Specialised contractors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99"/>
                </a:solidFill>
                <a:effectLst/>
                <a:uLnTx/>
                <a:uFillTx/>
                <a:latin typeface="Open sans"/>
                <a:ea typeface="+mn-ea"/>
                <a:cs typeface="+mn-cs"/>
              </a:rPr>
              <a:t>Specialised architects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3399"/>
                </a:solidFill>
                <a:latin typeface="Open sans"/>
              </a:rPr>
              <a:t>ICT contractors</a:t>
            </a:r>
            <a:endParaRPr kumimoji="0" lang="en-GB" sz="12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F2D5AFE7-3946-CBB4-5A2F-EA9339DA3888}"/>
              </a:ext>
            </a:extLst>
          </p:cNvPr>
          <p:cNvSpPr/>
          <p:nvPr/>
        </p:nvSpPr>
        <p:spPr>
          <a:xfrm>
            <a:off x="3249091" y="1996087"/>
            <a:ext cx="1382233" cy="4221126"/>
          </a:xfrm>
          <a:prstGeom prst="rect">
            <a:avLst/>
          </a:prstGeom>
          <a:solidFill>
            <a:sysClr val="window" lastClr="FFFFFF"/>
          </a:solidFill>
          <a:ln w="38100" cap="flat" cmpd="sng" algn="ctr">
            <a:solidFill>
              <a:srgbClr val="009193"/>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Key Stakeholders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Internal and external supply chain partners </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4D7C482-A082-C9DE-593F-E177C77B2551}"/>
              </a:ext>
            </a:extLst>
          </p:cNvPr>
          <p:cNvSpPr/>
          <p:nvPr/>
        </p:nvSpPr>
        <p:spPr>
          <a:xfrm>
            <a:off x="4631324" y="1996087"/>
            <a:ext cx="1382233" cy="2121196"/>
          </a:xfrm>
          <a:prstGeom prst="rect">
            <a:avLst/>
          </a:prstGeom>
          <a:solidFill>
            <a:sysClr val="window" lastClr="FFFFFF"/>
          </a:solidFill>
          <a:ln w="38100" cap="flat" cmpd="sng" algn="ctr">
            <a:solidFill>
              <a:srgbClr val="009193"/>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Key Activities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Processes to produce the product, service and value</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18030B6-5A6D-911D-984E-228B3BEA3CB5}"/>
              </a:ext>
            </a:extLst>
          </p:cNvPr>
          <p:cNvSpPr/>
          <p:nvPr/>
        </p:nvSpPr>
        <p:spPr>
          <a:xfrm>
            <a:off x="4631324" y="4117284"/>
            <a:ext cx="1382233" cy="2099930"/>
          </a:xfrm>
          <a:prstGeom prst="rect">
            <a:avLst/>
          </a:prstGeom>
          <a:solidFill>
            <a:sysClr val="window" lastClr="FFFFFF"/>
          </a:solidFill>
          <a:ln w="38100" cap="flat" cmpd="sng" algn="ctr">
            <a:solidFill>
              <a:srgbClr val="009193"/>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Human, material and financial resources</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739A8CC-FD38-4836-33B7-8C96F4F85F1E}"/>
              </a:ext>
            </a:extLst>
          </p:cNvPr>
          <p:cNvSpPr/>
          <p:nvPr/>
        </p:nvSpPr>
        <p:spPr>
          <a:xfrm>
            <a:off x="4157362" y="3612352"/>
            <a:ext cx="939800" cy="939800"/>
          </a:xfrm>
          <a:prstGeom prst="ellipse">
            <a:avLst/>
          </a:prstGeom>
          <a:solidFill>
            <a:srgbClr val="00919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prstClr val="white"/>
                </a:solidFill>
                <a:effectLst/>
                <a:uLnTx/>
                <a:uFillTx/>
                <a:latin typeface="Calibri" panose="020F0502020204030204"/>
                <a:ea typeface="+mn-ea"/>
                <a:cs typeface="+mn-cs"/>
              </a:rPr>
              <a:t>Value creation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927022143"/>
      </p:ext>
    </p:extLst>
  </p:cSld>
  <p:clrMapOvr>
    <a:masterClrMapping/>
  </p:clrMapOvr>
  <mc:AlternateContent xmlns:mc="http://schemas.openxmlformats.org/markup-compatibility/2006">
    <mc:Choice xmlns:p14="http://schemas.microsoft.com/office/powerpoint/2010/main" Requires="p14">
      <p:transition spd="slow" p14:dur="2000" advTm="88039"/>
    </mc:Choice>
    <mc:Fallback>
      <p:transition spd="slow" advTm="88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Profit</a:t>
            </a: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2" name="Rectangle 1"/>
          <p:cNvSpPr/>
          <p:nvPr/>
        </p:nvSpPr>
        <p:spPr>
          <a:xfrm>
            <a:off x="268324" y="4797211"/>
            <a:ext cx="8647076" cy="155477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428159026"/>
      </p:ext>
    </p:extLst>
  </p:cSld>
  <p:clrMapOvr>
    <a:masterClrMapping/>
  </p:clrMapOvr>
  <mc:AlternateContent xmlns:mc="http://schemas.openxmlformats.org/markup-compatibility/2006">
    <mc:Choice xmlns:p14="http://schemas.microsoft.com/office/powerpoint/2010/main" Requires="p14">
      <p:transition spd="slow" p14:dur="2000" advTm="51840"/>
    </mc:Choice>
    <mc:Fallback>
      <p:transition spd="slow" advTm="5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Profit</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itle 1"/>
          <p:cNvSpPr txBox="1">
            <a:spLocks/>
          </p:cNvSpPr>
          <p:nvPr/>
        </p:nvSpPr>
        <p:spPr>
          <a:xfrm>
            <a:off x="292080" y="221145"/>
            <a:ext cx="5415099"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003399"/>
                </a:solidFill>
                <a:effectLst/>
                <a:uLnTx/>
                <a:uFillTx/>
                <a:latin typeface="Open sans bold"/>
                <a:ea typeface="+mj-ea"/>
                <a:cs typeface="+mj-cs"/>
              </a:rPr>
              <a:t>ASK YOURSELF…</a:t>
            </a:r>
            <a:endParaRPr kumimoji="0" lang="en-US" sz="4400" b="0" i="0" u="none" strike="noStrike" kern="1200" cap="none" spc="0" normalizeH="0" baseline="0" noProof="0" dirty="0">
              <a:ln>
                <a:noFill/>
              </a:ln>
              <a:solidFill>
                <a:srgbClr val="003399"/>
              </a:solidFill>
              <a:effectLst/>
              <a:uLnTx/>
              <a:uFillTx/>
              <a:latin typeface="Open sans bold"/>
              <a:ea typeface="+mj-ea"/>
              <a:cs typeface="+mj-cs"/>
            </a:endParaRPr>
          </a:p>
        </p:txBody>
      </p:sp>
      <p:sp>
        <p:nvSpPr>
          <p:cNvPr id="21" name="Rectangle 20"/>
          <p:cNvSpPr/>
          <p:nvPr/>
        </p:nvSpPr>
        <p:spPr>
          <a:xfrm>
            <a:off x="3510995" y="1592668"/>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
        <p:nvSpPr>
          <p:cNvPr id="22" name="Rectangle 21"/>
          <p:cNvSpPr/>
          <p:nvPr/>
        </p:nvSpPr>
        <p:spPr>
          <a:xfrm>
            <a:off x="3558836" y="3687901"/>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
        <p:nvSpPr>
          <p:cNvPr id="23" name="Rectangle 22"/>
          <p:cNvSpPr/>
          <p:nvPr/>
        </p:nvSpPr>
        <p:spPr>
          <a:xfrm>
            <a:off x="798516" y="1546708"/>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
        <p:nvSpPr>
          <p:cNvPr id="24" name="Rectangle 23"/>
          <p:cNvSpPr/>
          <p:nvPr/>
        </p:nvSpPr>
        <p:spPr>
          <a:xfrm>
            <a:off x="6273089" y="1592668"/>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324184661"/>
      </p:ext>
    </p:extLst>
  </p:cSld>
  <p:clrMapOvr>
    <a:masterClrMapping/>
  </p:clrMapOvr>
  <mc:AlternateContent xmlns:mc="http://schemas.openxmlformats.org/markup-compatibility/2006">
    <mc:Choice xmlns:p14="http://schemas.microsoft.com/office/powerpoint/2010/main" Requires="p14">
      <p:transition spd="slow" p14:dur="2000" advTm="26671"/>
    </mc:Choice>
    <mc:Fallback>
      <p:transition spd="slow" advTm="2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75BDEA2-5F49-D82A-3506-AD719D54441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096284" y="1600200"/>
            <a:ext cx="4866095" cy="4842164"/>
          </a:xfrm>
        </p:spPr>
      </p:pic>
      <p:sp>
        <p:nvSpPr>
          <p:cNvPr id="6" name="Title 1"/>
          <p:cNvSpPr txBox="1">
            <a:spLocks/>
          </p:cNvSpPr>
          <p:nvPr/>
        </p:nvSpPr>
        <p:spPr>
          <a:xfrm>
            <a:off x="292080" y="221145"/>
            <a:ext cx="5415099"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noProof="0" dirty="0">
                <a:solidFill>
                  <a:srgbClr val="003399"/>
                </a:solidFill>
                <a:latin typeface="Open sans bold"/>
              </a:rPr>
              <a:t>THANK YOU!</a:t>
            </a:r>
            <a:endParaRPr kumimoji="0" lang="en-US" sz="4400" b="0" i="0" u="none" strike="noStrike" kern="1200" cap="none" spc="0" normalizeH="0" baseline="0" noProof="0" dirty="0">
              <a:ln>
                <a:noFill/>
              </a:ln>
              <a:solidFill>
                <a:srgbClr val="003399"/>
              </a:solidFill>
              <a:effectLst/>
              <a:uLnTx/>
              <a:uFillTx/>
              <a:latin typeface="Open sans bold"/>
              <a:ea typeface="+mj-ea"/>
              <a:cs typeface="+mj-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93648659"/>
      </p:ext>
    </p:extLst>
  </p:cSld>
  <p:clrMapOvr>
    <a:masterClrMapping/>
  </p:clrMapOvr>
  <mc:AlternateContent xmlns:mc="http://schemas.openxmlformats.org/markup-compatibility/2006">
    <mc:Choice xmlns:p14="http://schemas.microsoft.com/office/powerpoint/2010/main" Requires="p14">
      <p:transition spd="slow" p14:dur="2000" advTm="17513"/>
    </mc:Choice>
    <mc:Fallback>
      <p:transition spd="slow" advTm="17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2|15.9"/>
</p:tagLst>
</file>

<file path=ppt/tags/tag2.xml><?xml version="1.0" encoding="utf-8"?>
<p:tagLst xmlns:a="http://schemas.openxmlformats.org/drawingml/2006/main" xmlns:r="http://schemas.openxmlformats.org/officeDocument/2006/relationships" xmlns:p="http://schemas.openxmlformats.org/presentationml/2006/main">
  <p:tag name="TIMING" val="|11.6|3.3|46.2"/>
</p:tagLst>
</file>

<file path=ppt/tags/tag3.xml><?xml version="1.0" encoding="utf-8"?>
<p:tagLst xmlns:a="http://schemas.openxmlformats.org/drawingml/2006/main" xmlns:r="http://schemas.openxmlformats.org/officeDocument/2006/relationships" xmlns:p="http://schemas.openxmlformats.org/presentationml/2006/main">
  <p:tag name="TIMING" val="|5.4|9.9|8.9"/>
</p:tagLst>
</file>

<file path=ppt/tags/tag4.xml><?xml version="1.0" encoding="utf-8"?>
<p:tagLst xmlns:a="http://schemas.openxmlformats.org/drawingml/2006/main" xmlns:r="http://schemas.openxmlformats.org/officeDocument/2006/relationships" xmlns:p="http://schemas.openxmlformats.org/presentationml/2006/main">
  <p:tag name="TIMING" val="|21.1|19.4"/>
</p:tagLst>
</file>

<file path=ppt/tags/tag5.xml><?xml version="1.0" encoding="utf-8"?>
<p:tagLst xmlns:a="http://schemas.openxmlformats.org/drawingml/2006/main" xmlns:r="http://schemas.openxmlformats.org/officeDocument/2006/relationships" xmlns:p="http://schemas.openxmlformats.org/presentationml/2006/main">
  <p:tag name="TIMING" val="|3"/>
</p:tagLst>
</file>

<file path=ppt/tags/tag6.xml><?xml version="1.0" encoding="utf-8"?>
<p:tagLst xmlns:a="http://schemas.openxmlformats.org/drawingml/2006/main" xmlns:r="http://schemas.openxmlformats.org/officeDocument/2006/relationships" xmlns:p="http://schemas.openxmlformats.org/presentationml/2006/main">
  <p:tag name="TIMING" val="|15|1.7|2|5.1"/>
</p:tagLst>
</file>

<file path=ppt/theme/theme1.xml><?xml version="1.0" encoding="utf-8"?>
<a:theme xmlns:a="http://schemas.openxmlformats.org/drawingml/2006/main" name="Office Theme">
  <a:themeElements>
    <a:clrScheme name="Custom 1">
      <a:dk1>
        <a:srgbClr val="003399"/>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Open sans 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rchief xmlns="6ee0d58f-be8a-4c00-a220-c50117b0790e">false</Archief>
    <_dlc_DocId xmlns="f850393d-10c2-43bd-a993-949a7869784b">7UVC4VZMU2TM-94-60987</_dlc_DocId>
    <_dlc_DocIdUrl xmlns="f850393d-10c2-43bd-a993-949a7869784b">
      <Url>https://teams.connect.tudelft.nl/misc/valorisation/pm/_layouts/15/DocIdRedir.aspx?ID=7UVC4VZMU2TM-94-60987</Url>
      <Description>7UVC4VZMU2TM-94-60987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9BA7CB775084EA333CA50B65D7830" ma:contentTypeVersion="1" ma:contentTypeDescription="Create a new document." ma:contentTypeScope="" ma:versionID="659e84c373f66c02c872d8517d3513cb">
  <xsd:schema xmlns:xsd="http://www.w3.org/2001/XMLSchema" xmlns:xs="http://www.w3.org/2001/XMLSchema" xmlns:p="http://schemas.microsoft.com/office/2006/metadata/properties" xmlns:ns2="f850393d-10c2-43bd-a993-949a7869784b" xmlns:ns3="6ee0d58f-be8a-4c00-a220-c50117b0790e" targetNamespace="http://schemas.microsoft.com/office/2006/metadata/properties" ma:root="true" ma:fieldsID="d8f883995100cc0b464cefc04361733f" ns2:_="" ns3:_="">
    <xsd:import namespace="f850393d-10c2-43bd-a993-949a7869784b"/>
    <xsd:import namespace="6ee0d58f-be8a-4c00-a220-c50117b0790e"/>
    <xsd:element name="properties">
      <xsd:complexType>
        <xsd:sequence>
          <xsd:element name="documentManagement">
            <xsd:complexType>
              <xsd:all>
                <xsd:element ref="ns2:_dlc_DocId" minOccurs="0"/>
                <xsd:element ref="ns2:_dlc_DocIdUrl" minOccurs="0"/>
                <xsd:element ref="ns2:_dlc_DocIdPersistId" minOccurs="0"/>
                <xsd:element ref="ns3:Archie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50393d-10c2-43bd-a993-949a7869784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ee0d58f-be8a-4c00-a220-c50117b0790e" elementFormDefault="qualified">
    <xsd:import namespace="http://schemas.microsoft.com/office/2006/documentManagement/types"/>
    <xsd:import namespace="http://schemas.microsoft.com/office/infopath/2007/PartnerControls"/>
    <xsd:element name="Archief" ma:index="11" nillable="true" ma:displayName="Archief" ma:default="0" ma:internalName="Archief">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CA346AA-AC1D-49F1-969B-037F8BAC66B6}">
  <ds:schemaRefs>
    <ds:schemaRef ds:uri="http://schemas.microsoft.com/sharepoint/v3/contenttype/forms"/>
  </ds:schemaRefs>
</ds:datastoreItem>
</file>

<file path=customXml/itemProps2.xml><?xml version="1.0" encoding="utf-8"?>
<ds:datastoreItem xmlns:ds="http://schemas.openxmlformats.org/officeDocument/2006/customXml" ds:itemID="{D953A6B5-B80D-4622-B61B-A80F085753A0}">
  <ds:schemaRefs>
    <ds:schemaRef ds:uri="http://schemas.microsoft.com/office/2006/metadata/properties"/>
    <ds:schemaRef ds:uri="f850393d-10c2-43bd-a993-949a7869784b"/>
    <ds:schemaRef ds:uri="http://purl.org/dc/terms/"/>
    <ds:schemaRef ds:uri="http://schemas.openxmlformats.org/package/2006/metadata/core-properties"/>
    <ds:schemaRef ds:uri="http://schemas.microsoft.com/office/2006/documentManagement/types"/>
    <ds:schemaRef ds:uri="6ee0d58f-be8a-4c00-a220-c50117b0790e"/>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CCD3508-A140-4E65-94ED-A82468A2F4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50393d-10c2-43bd-a993-949a7869784b"/>
    <ds:schemaRef ds:uri="6ee0d58f-be8a-4c00-a220-c50117b079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45D34B1-2711-4EBE-BB0E-7EE73869788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738</TotalTime>
  <Words>1528</Words>
  <Application>Microsoft Office PowerPoint</Application>
  <PresentationFormat>On-screen Show (4:3)</PresentationFormat>
  <Paragraphs>237</Paragraphs>
  <Slides>8</Slides>
  <Notes>8</Notes>
  <HiddenSlides>0</HiddenSlides>
  <MMClips>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Arial</vt:lpstr>
      <vt:lpstr>Calibri</vt:lpstr>
      <vt:lpstr>Calibri Light</vt:lpstr>
      <vt:lpstr>g_d0_f12</vt:lpstr>
      <vt:lpstr>g_d0_f20</vt:lpstr>
      <vt:lpstr>g_d0_f9</vt:lpstr>
      <vt:lpstr>Open sans</vt:lpstr>
      <vt:lpstr>Open sans bold</vt:lpstr>
      <vt:lpstr>Office Theme</vt:lpstr>
      <vt:lpstr>1_Office Theme</vt:lpstr>
      <vt:lpstr>PowerPoint Presentation</vt:lpstr>
      <vt:lpstr>PowerPoint Presentation</vt:lpstr>
      <vt:lpstr>Value propositions exchange platforms</vt:lpstr>
      <vt:lpstr>Value delivery exchange platforms</vt:lpstr>
      <vt:lpstr>Value creation exchange platforms</vt:lpstr>
      <vt:lpstr>PowerPoint Presentation</vt:lpstr>
      <vt:lpstr>PowerPoint Presentation</vt:lpstr>
      <vt:lpstr>PowerPoint Presentation</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Nietiedt</dc:creator>
  <cp:lastModifiedBy>Vincent Gruis - BK</cp:lastModifiedBy>
  <cp:revision>98</cp:revision>
  <cp:lastPrinted>2023-02-17T12:05:32Z</cp:lastPrinted>
  <dcterms:created xsi:type="dcterms:W3CDTF">2019-01-23T08:11:31Z</dcterms:created>
  <dcterms:modified xsi:type="dcterms:W3CDTF">2023-03-01T12:06:39Z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0x010100EED9BA7CB775084EA333CA50B65D7830</vt:lpwstr>
  </property>
  <property fmtid="{D5CDD505-2E9C-101B-9397-08002B2CF9AE}" pid="3" name="_dlc_DocIdItemGuid">
    <vt:lpwstr>6a836ddb-75fd-489e-a343-711133a84a7f</vt:lpwstr>
  </property>
</Properties>
</file>