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</p:sldMasterIdLst>
  <p:notesMasterIdLst>
    <p:notesMasterId r:id="rId16"/>
  </p:notesMasterIdLst>
  <p:sldIdLst>
    <p:sldId id="299" r:id="rId7"/>
    <p:sldId id="310" r:id="rId8"/>
    <p:sldId id="284" r:id="rId9"/>
    <p:sldId id="313" r:id="rId10"/>
    <p:sldId id="314" r:id="rId11"/>
    <p:sldId id="318" r:id="rId12"/>
    <p:sldId id="319" r:id="rId13"/>
    <p:sldId id="320" r:id="rId14"/>
    <p:sldId id="316" r:id="rId15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50563" autoAdjust="0"/>
  </p:normalViewPr>
  <p:slideViewPr>
    <p:cSldViewPr snapToGrid="0">
      <p:cViewPr varScale="1">
        <p:scale>
          <a:sx n="34" d="100"/>
          <a:sy n="34" d="100"/>
        </p:scale>
        <p:origin x="2242" y="53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C7204A52-5DA5-467D-B76B-EC911FF2564E}" type="datetimeFigureOut">
              <a:rPr lang="nl-NL" smtClean="0"/>
              <a:t>1-3-2023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046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9359E3AA-5A95-4719-9548-5F76AFFEB98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47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 </a:t>
            </a:r>
            <a:r>
              <a:rPr lang="en-GB" baseline="0" dirty="0" smtClean="0"/>
              <a:t>the fist part of the tutorial, </a:t>
            </a:r>
            <a:r>
              <a:rPr lang="en-GB" baseline="0" dirty="0"/>
              <a:t>we explained the background of the CHARM </a:t>
            </a:r>
            <a:r>
              <a:rPr lang="en-GB" baseline="0" dirty="0" smtClean="0"/>
              <a:t>project.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Now</a:t>
            </a:r>
            <a:r>
              <a:rPr lang="en-GB" baseline="0" dirty="0"/>
              <a:t>, in this second </a:t>
            </a:r>
            <a:r>
              <a:rPr lang="en-GB" baseline="0" dirty="0" smtClean="0"/>
              <a:t>part, </a:t>
            </a:r>
            <a:r>
              <a:rPr lang="en-GB" baseline="0" dirty="0"/>
              <a:t>we dive deeper into </a:t>
            </a:r>
            <a:r>
              <a:rPr lang="en-GB" b="1" baseline="0" dirty="0"/>
              <a:t>the </a:t>
            </a:r>
            <a:r>
              <a:rPr lang="en-GB" b="1" baseline="0" dirty="0" smtClean="0"/>
              <a:t>content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 </a:t>
            </a:r>
            <a:r>
              <a:rPr lang="en-GB" baseline="0" dirty="0"/>
              <a:t>this part we provide insight in the demonstration exemplars of </a:t>
            </a:r>
            <a:r>
              <a:rPr lang="en-GB" baseline="0" dirty="0" smtClean="0"/>
              <a:t>CHARM.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0962">
              <a:defRPr/>
            </a:pPr>
            <a:fld id="{9359E3AA-5A95-4719-9548-5F76AFFEB98D}" type="slidenum">
              <a:rPr lang="nl-NL">
                <a:solidFill>
                  <a:prstClr val="black"/>
                </a:solidFill>
                <a:latin typeface="Calibri"/>
              </a:rPr>
              <a:pPr defTabSz="470962">
                <a:defRPr/>
              </a:pPr>
              <a:t>1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93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As explained in the first part of the tutorial</a:t>
            </a:r>
            <a:r>
              <a:rPr lang="en-US" baseline="0" dirty="0">
                <a:effectLst/>
                <a:latin typeface="g_d0_f20"/>
              </a:rPr>
              <a:t>, we will follow t</a:t>
            </a:r>
            <a:r>
              <a:rPr lang="en-US" dirty="0">
                <a:effectLst/>
                <a:latin typeface="g_d0_f20"/>
              </a:rPr>
              <a:t>he sustainable business model canvas to explain the demonstration </a:t>
            </a:r>
            <a:r>
              <a:rPr lang="en-US" dirty="0" smtClean="0">
                <a:effectLst/>
                <a:latin typeface="g_d0_f20"/>
              </a:rPr>
              <a:t>exemplars.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sustainable</a:t>
            </a:r>
            <a:r>
              <a:rPr lang="en-US" baseline="0" dirty="0">
                <a:effectLst/>
                <a:latin typeface="g_d0_f20"/>
              </a:rPr>
              <a:t> business model canvas starts from the value propositions, which are placed in the </a:t>
            </a:r>
            <a:r>
              <a:rPr lang="en-US" baseline="0" dirty="0" smtClean="0">
                <a:effectLst/>
                <a:latin typeface="g_d0_f20"/>
              </a:rPr>
              <a:t>center. CLICK</a:t>
            </a:r>
          </a:p>
          <a:p>
            <a:endParaRPr lang="en-US" baseline="0" dirty="0" smtClean="0">
              <a:effectLst/>
              <a:latin typeface="g_d0_f20"/>
            </a:endParaRPr>
          </a:p>
          <a:p>
            <a:r>
              <a:rPr lang="en-US" baseline="0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value propositions are divided in three categories, following the well-known people, planet, profit </a:t>
            </a:r>
            <a:r>
              <a:rPr lang="en-US" dirty="0" smtClean="0">
                <a:effectLst/>
                <a:latin typeface="g_d0_f20"/>
              </a:rPr>
              <a:t>distinction.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Overall</a:t>
            </a:r>
            <a:r>
              <a:rPr lang="en-US" dirty="0">
                <a:effectLst/>
                <a:latin typeface="g_d0_f20"/>
              </a:rPr>
              <a:t>, all the approaches in CHARM start from </a:t>
            </a:r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planet motivation</a:t>
            </a:r>
            <a:r>
              <a:rPr lang="en-US" dirty="0" smtClean="0">
                <a:effectLst/>
                <a:latin typeface="g_d0_f20"/>
              </a:rPr>
              <a:t>. CLICK </a:t>
            </a:r>
            <a:r>
              <a:rPr lang="en-US" dirty="0">
                <a:effectLst/>
                <a:latin typeface="g_d0_f20"/>
              </a:rPr>
              <a:t>Everything has been developed to reduce waste and emissions, either by re-using materials now, or to prevent waste in the </a:t>
            </a:r>
            <a:r>
              <a:rPr lang="en-US" dirty="0" smtClean="0">
                <a:effectLst/>
                <a:latin typeface="g_d0_f20"/>
              </a:rPr>
              <a:t>future.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This </a:t>
            </a:r>
            <a:r>
              <a:rPr lang="en-US" dirty="0">
                <a:effectLst/>
                <a:latin typeface="g_d0_f20"/>
              </a:rPr>
              <a:t>does not lead to more profit. There are costs involved in making materials re-useable and to construct for future re-usability and waste </a:t>
            </a:r>
            <a:r>
              <a:rPr lang="en-US" dirty="0" smtClean="0">
                <a:effectLst/>
                <a:latin typeface="g_d0_f20"/>
              </a:rPr>
              <a:t>prevention.</a:t>
            </a:r>
          </a:p>
          <a:p>
            <a:r>
              <a:rPr lang="en-US" dirty="0" smtClean="0">
                <a:effectLst/>
                <a:latin typeface="g_d0_f20"/>
              </a:rPr>
              <a:t>On </a:t>
            </a:r>
            <a:r>
              <a:rPr lang="en-US" dirty="0">
                <a:effectLst/>
                <a:latin typeface="g_d0_f20"/>
              </a:rPr>
              <a:t>the other hand, we also prevent having to buy new materials, so there is a plus as </a:t>
            </a:r>
            <a:r>
              <a:rPr lang="en-US" dirty="0" smtClean="0">
                <a:effectLst/>
                <a:latin typeface="g_d0_f20"/>
              </a:rPr>
              <a:t>well.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value for the people, is directly derived from the environmental objectives. Moreover, as we will show, our partners also </a:t>
            </a:r>
            <a:r>
              <a:rPr lang="en-US" dirty="0" smtClean="0">
                <a:effectLst/>
                <a:latin typeface="g_d0_f20"/>
              </a:rPr>
              <a:t>use </a:t>
            </a:r>
            <a:r>
              <a:rPr lang="en-US" dirty="0">
                <a:effectLst/>
                <a:latin typeface="g_d0_f20"/>
              </a:rPr>
              <a:t>the circular approaches to stimulate awareness of how important this is to tenants.</a:t>
            </a:r>
          </a:p>
          <a:p>
            <a:endParaRPr lang="en-US" dirty="0">
              <a:effectLst/>
              <a:latin typeface="g_d0_f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2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385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we dive a bit deeper into the demonstration projects</a:t>
            </a:r>
            <a:r>
              <a:rPr lang="en-GB" baseline="0" dirty="0"/>
              <a:t> developed in CHARM we can see more nuanced value </a:t>
            </a:r>
            <a:r>
              <a:rPr lang="en-GB" baseline="0" dirty="0" smtClean="0"/>
              <a:t>propositions.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CLICK In </a:t>
            </a:r>
            <a:r>
              <a:rPr lang="en-GB" baseline="0" dirty="0"/>
              <a:t>case of Paris Habitat’s strategy to renovate with refurbished building </a:t>
            </a:r>
            <a:r>
              <a:rPr lang="en-GB" baseline="0" dirty="0" smtClean="0"/>
              <a:t>components, </a:t>
            </a:r>
            <a:r>
              <a:rPr lang="en-GB" baseline="0" dirty="0"/>
              <a:t>there is a clear strategy to prevent waste and reduce production of new components during the running </a:t>
            </a:r>
            <a:r>
              <a:rPr lang="en-GB" baseline="0" dirty="0" smtClean="0"/>
              <a:t>operations.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CLICK In </a:t>
            </a:r>
            <a:r>
              <a:rPr lang="en-GB" baseline="0" dirty="0"/>
              <a:t>case of </a:t>
            </a:r>
            <a:r>
              <a:rPr lang="en-GB" baseline="0" dirty="0" err="1"/>
              <a:t>GreensquareAccord’s</a:t>
            </a:r>
            <a:r>
              <a:rPr lang="en-GB" baseline="0" dirty="0"/>
              <a:t> plastic free </a:t>
            </a:r>
            <a:r>
              <a:rPr lang="en-GB" baseline="0" dirty="0" smtClean="0"/>
              <a:t>house, </a:t>
            </a:r>
            <a:r>
              <a:rPr lang="en-GB" baseline="0" dirty="0"/>
              <a:t>there is a focus on the prevention of pollution through plastic in the far </a:t>
            </a:r>
            <a:r>
              <a:rPr lang="en-GB" baseline="0" dirty="0" smtClean="0"/>
              <a:t>future.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CLICK In </a:t>
            </a:r>
            <a:r>
              <a:rPr lang="en-GB" baseline="0" dirty="0"/>
              <a:t>the case of </a:t>
            </a:r>
            <a:r>
              <a:rPr lang="en-GB" baseline="0" dirty="0" err="1"/>
              <a:t>Zonnige</a:t>
            </a:r>
            <a:r>
              <a:rPr lang="en-GB" baseline="0" dirty="0"/>
              <a:t> </a:t>
            </a:r>
            <a:r>
              <a:rPr lang="en-GB" baseline="0" dirty="0" err="1"/>
              <a:t>Kempen’s</a:t>
            </a:r>
            <a:r>
              <a:rPr lang="en-GB" baseline="0" dirty="0"/>
              <a:t> circular office and housing project, there is an emphasis on educating the employees, which gained experience with circular practices </a:t>
            </a:r>
            <a:r>
              <a:rPr lang="en-GB" baseline="0" dirty="0" smtClean="0"/>
              <a:t>in </a:t>
            </a:r>
            <a:r>
              <a:rPr lang="en-GB" baseline="0" dirty="0"/>
              <a:t>their own working environment before starting with housing projects, 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Also it is used to showing </a:t>
            </a:r>
            <a:r>
              <a:rPr lang="en-GB" baseline="0" dirty="0"/>
              <a:t>the tenants how good it can get if you work with re-used materials, thereby increasing the support for applying circular approaches in </a:t>
            </a:r>
            <a:r>
              <a:rPr lang="en-GB" baseline="0" dirty="0" smtClean="0"/>
              <a:t>housing.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CLICK In </a:t>
            </a:r>
            <a:r>
              <a:rPr lang="en-GB" baseline="0" dirty="0"/>
              <a:t>the case of </a:t>
            </a:r>
            <a:r>
              <a:rPr lang="en-GB" baseline="0" dirty="0" err="1"/>
              <a:t>Woonbedrijf</a:t>
            </a:r>
            <a:r>
              <a:rPr lang="en-GB" baseline="0" dirty="0"/>
              <a:t>, the challenge was to built housing that would only be used for 15 years on the intended location. Therefore, it was important to develop these dwellings in a re-usable way, so the houses would not go to waste after 15 years, but could be used again on another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7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The</a:t>
            </a:r>
            <a:r>
              <a:rPr lang="en-US" baseline="0" dirty="0">
                <a:effectLst/>
                <a:latin typeface="g_d0_f20"/>
              </a:rPr>
              <a:t> value propositions also have to be delivered to the </a:t>
            </a:r>
            <a:r>
              <a:rPr lang="en-US" baseline="0" dirty="0" smtClean="0">
                <a:effectLst/>
                <a:latin typeface="g_d0_f20"/>
              </a:rPr>
              <a:t>costumers.</a:t>
            </a:r>
          </a:p>
          <a:p>
            <a:endParaRPr lang="en-US" baseline="0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sustainable business model canvas distinguishes three aspects of value </a:t>
            </a:r>
            <a:r>
              <a:rPr lang="en-US" dirty="0" smtClean="0">
                <a:effectLst/>
                <a:latin typeface="g_d0_f20"/>
              </a:rPr>
              <a:t>delivery:</a:t>
            </a: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costumer </a:t>
            </a:r>
            <a:r>
              <a:rPr lang="en-US" dirty="0" smtClean="0">
                <a:effectLst/>
                <a:latin typeface="g_d0_f20"/>
              </a:rPr>
              <a:t>relationships</a:t>
            </a:r>
          </a:p>
          <a:p>
            <a:r>
              <a:rPr lang="en-US" dirty="0" smtClean="0">
                <a:effectLst/>
                <a:latin typeface="g_d0_f20"/>
              </a:rPr>
              <a:t>the channels</a:t>
            </a:r>
          </a:p>
          <a:p>
            <a:r>
              <a:rPr lang="en-US" dirty="0" smtClean="0">
                <a:effectLst/>
                <a:latin typeface="g_d0_f20"/>
              </a:rPr>
              <a:t>and </a:t>
            </a:r>
            <a:r>
              <a:rPr lang="en-US" dirty="0">
                <a:effectLst/>
                <a:latin typeface="g_d0_f20"/>
              </a:rPr>
              <a:t>the costumer segments.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4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792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</a:t>
            </a:r>
            <a:r>
              <a:rPr lang="en-GB" baseline="0" dirty="0"/>
              <a:t> right side of this slide you see the customers </a:t>
            </a:r>
            <a:r>
              <a:rPr lang="en-GB" baseline="0" dirty="0" smtClean="0"/>
              <a:t>in </a:t>
            </a:r>
            <a:r>
              <a:rPr lang="en-GB" baseline="0" dirty="0"/>
              <a:t>the demonstration exemplars in </a:t>
            </a:r>
            <a:r>
              <a:rPr lang="en-GB" baseline="0" dirty="0" smtClean="0"/>
              <a:t>CHARM. CLICK</a:t>
            </a:r>
          </a:p>
          <a:p>
            <a:endParaRPr lang="en-GB" baseline="0" dirty="0" smtClean="0"/>
          </a:p>
          <a:p>
            <a:r>
              <a:rPr lang="en-US" baseline="0" dirty="0" smtClean="0"/>
              <a:t>When </a:t>
            </a:r>
            <a:r>
              <a:rPr lang="en-US" baseline="0" dirty="0"/>
              <a:t>employing the canvas to CHARM, we can make a distinction between the customers of the </a:t>
            </a:r>
            <a:r>
              <a:rPr lang="en-US" baseline="0" dirty="0" smtClean="0"/>
              <a:t>housing - in </a:t>
            </a:r>
            <a:r>
              <a:rPr lang="en-US" baseline="0" dirty="0"/>
              <a:t>our case tenants of social </a:t>
            </a:r>
            <a:r>
              <a:rPr lang="en-US" baseline="0" dirty="0" smtClean="0"/>
              <a:t>housing - </a:t>
            </a:r>
            <a:r>
              <a:rPr lang="en-US" baseline="0" dirty="0"/>
              <a:t>and the costumers for the </a:t>
            </a:r>
            <a:r>
              <a:rPr lang="en-US" baseline="0" dirty="0" smtClean="0"/>
              <a:t>reclaimed materials.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</a:t>
            </a:r>
            <a:r>
              <a:rPr lang="en-US" baseline="0" dirty="0"/>
              <a:t>working with reclaimed materials, employees within the social housing </a:t>
            </a:r>
            <a:r>
              <a:rPr lang="en-US" baseline="0" dirty="0" err="1"/>
              <a:t>organisations</a:t>
            </a:r>
            <a:r>
              <a:rPr lang="en-US" baseline="0" dirty="0"/>
              <a:t> </a:t>
            </a:r>
            <a:r>
              <a:rPr lang="en-US" baseline="0" dirty="0" smtClean="0"/>
              <a:t>or their </a:t>
            </a:r>
            <a:r>
              <a:rPr lang="en-US" baseline="0" dirty="0"/>
              <a:t>supply chain partners, such as architects and </a:t>
            </a:r>
            <a:r>
              <a:rPr lang="en-US" baseline="0" dirty="0" smtClean="0"/>
              <a:t>contractors, </a:t>
            </a:r>
            <a:r>
              <a:rPr lang="en-US" baseline="0" dirty="0"/>
              <a:t>can also be seen as clients, when they act on the demand side for these </a:t>
            </a:r>
            <a:r>
              <a:rPr lang="en-US" baseline="0" dirty="0" smtClean="0"/>
              <a:t>materials.</a:t>
            </a:r>
          </a:p>
          <a:p>
            <a:endParaRPr lang="en-US" baseline="0" dirty="0" smtClean="0"/>
          </a:p>
          <a:p>
            <a:r>
              <a:rPr lang="en-GB" baseline="0" dirty="0" smtClean="0"/>
              <a:t>And </a:t>
            </a:r>
            <a:r>
              <a:rPr lang="en-GB" baseline="0" dirty="0" err="1"/>
              <a:t>Woonbedrijf</a:t>
            </a:r>
            <a:r>
              <a:rPr lang="en-GB" baseline="0" dirty="0"/>
              <a:t> followed a completely different design process, in which the future tenants were not only treated as customers but also as </a:t>
            </a:r>
            <a:r>
              <a:rPr lang="en-GB" baseline="0" dirty="0" smtClean="0"/>
              <a:t>co-designers. CLICK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Thus </a:t>
            </a:r>
            <a:r>
              <a:rPr lang="en-GB" baseline="0" dirty="0"/>
              <a:t>the channels require much more intensive contact with both internal and external parties </a:t>
            </a:r>
            <a:r>
              <a:rPr lang="en-GB" baseline="0" dirty="0" smtClean="0"/>
              <a:t>CLICK and </a:t>
            </a:r>
            <a:r>
              <a:rPr lang="en-GB" baseline="0" dirty="0"/>
              <a:t>in all of our demonstration exemplars a lot of attention was paid to awareness activities with housing and material customers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75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The left side of the sustainable business model canvas focusses on aspects of value </a:t>
            </a:r>
            <a:r>
              <a:rPr lang="en-US" dirty="0" smtClean="0">
                <a:effectLst/>
                <a:latin typeface="g_d0_f20"/>
              </a:rPr>
              <a:t>creation.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First</a:t>
            </a:r>
            <a:r>
              <a:rPr lang="en-US" dirty="0">
                <a:effectLst/>
                <a:latin typeface="g_d0_f20"/>
              </a:rPr>
              <a:t>, </a:t>
            </a:r>
            <a:r>
              <a:rPr lang="en-US" dirty="0" smtClean="0">
                <a:effectLst/>
                <a:latin typeface="g_d0_f20"/>
              </a:rPr>
              <a:t>we</a:t>
            </a:r>
            <a:r>
              <a:rPr lang="en-US" baseline="0" dirty="0" smtClean="0">
                <a:effectLst/>
                <a:latin typeface="g_d0_f20"/>
              </a:rPr>
              <a:t> have </a:t>
            </a:r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key stakeholders: who are the partners in the value </a:t>
            </a:r>
            <a:r>
              <a:rPr lang="en-US" dirty="0" smtClean="0">
                <a:effectLst/>
                <a:latin typeface="g_d0_f20"/>
              </a:rPr>
              <a:t>creation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Second</a:t>
            </a:r>
            <a:r>
              <a:rPr lang="en-US" dirty="0">
                <a:effectLst/>
                <a:latin typeface="g_d0_f20"/>
              </a:rPr>
              <a:t>, </a:t>
            </a:r>
            <a:r>
              <a:rPr lang="en-US" dirty="0" smtClean="0">
                <a:effectLst/>
                <a:latin typeface="g_d0_f20"/>
              </a:rPr>
              <a:t>there are </a:t>
            </a:r>
            <a:r>
              <a:rPr lang="en-US" dirty="0">
                <a:effectLst/>
                <a:latin typeface="g_d0_f20"/>
              </a:rPr>
              <a:t>key </a:t>
            </a:r>
            <a:r>
              <a:rPr lang="en-US" dirty="0" smtClean="0">
                <a:effectLst/>
                <a:latin typeface="g_d0_f20"/>
              </a:rPr>
              <a:t>activities: </a:t>
            </a:r>
            <a:r>
              <a:rPr lang="en-US" dirty="0">
                <a:effectLst/>
                <a:latin typeface="g_d0_f20"/>
              </a:rPr>
              <a:t>what is actually done to create the </a:t>
            </a:r>
            <a:r>
              <a:rPr lang="en-US" dirty="0" smtClean="0">
                <a:effectLst/>
                <a:latin typeface="g_d0_f20"/>
              </a:rPr>
              <a:t>value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And</a:t>
            </a:r>
            <a:r>
              <a:rPr lang="en-US" dirty="0">
                <a:effectLst/>
                <a:latin typeface="g_d0_f20"/>
              </a:rPr>
              <a:t>, third, </a:t>
            </a:r>
            <a:r>
              <a:rPr lang="en-US" dirty="0" smtClean="0">
                <a:effectLst/>
                <a:latin typeface="g_d0_f20"/>
              </a:rPr>
              <a:t>we</a:t>
            </a:r>
            <a:r>
              <a:rPr lang="en-US" baseline="0" dirty="0" smtClean="0">
                <a:effectLst/>
                <a:latin typeface="g_d0_f20"/>
              </a:rPr>
              <a:t> need </a:t>
            </a:r>
            <a:r>
              <a:rPr lang="en-US" dirty="0" smtClean="0">
                <a:effectLst/>
                <a:latin typeface="g_d0_f20"/>
              </a:rPr>
              <a:t>key </a:t>
            </a:r>
            <a:r>
              <a:rPr lang="en-US" dirty="0">
                <a:effectLst/>
                <a:latin typeface="g_d0_f20"/>
              </a:rPr>
              <a:t>resources: what is necessary to be able to create the value.</a:t>
            </a:r>
          </a:p>
          <a:p>
            <a:endParaRPr lang="en-US" dirty="0">
              <a:effectLst/>
              <a:latin typeface="g_d0_f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6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797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When we look at the </a:t>
            </a:r>
            <a:r>
              <a:rPr lang="en-GB" dirty="0"/>
              <a:t>list of key </a:t>
            </a:r>
            <a:r>
              <a:rPr lang="en-GB" dirty="0" smtClean="0"/>
              <a:t>stakeholders on the left side CLICK, we can see that it </a:t>
            </a:r>
            <a:r>
              <a:rPr lang="en-GB" dirty="0"/>
              <a:t>almost</a:t>
            </a:r>
            <a:r>
              <a:rPr lang="en-GB" baseline="0" dirty="0"/>
              <a:t> mirrors the so-called material costumers in the value delivery part of the canvas that we just </a:t>
            </a:r>
            <a:r>
              <a:rPr lang="en-GB" baseline="0" dirty="0" smtClean="0"/>
              <a:t>explained.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Also, </a:t>
            </a:r>
            <a:r>
              <a:rPr lang="en-GB" baseline="0" dirty="0"/>
              <a:t>the designers of </a:t>
            </a:r>
            <a:r>
              <a:rPr lang="en-GB" baseline="0" dirty="0" err="1"/>
              <a:t>GreensquareAccord’s</a:t>
            </a:r>
            <a:r>
              <a:rPr lang="en-GB" baseline="0" dirty="0"/>
              <a:t> Local Homes factory </a:t>
            </a:r>
            <a:r>
              <a:rPr lang="en-GB" baseline="0" dirty="0" smtClean="0"/>
              <a:t>can be added to the list.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</a:t>
            </a:r>
            <a:r>
              <a:rPr lang="en-GB" baseline="0" dirty="0"/>
              <a:t>stakeholders </a:t>
            </a:r>
            <a:r>
              <a:rPr lang="en-GB" baseline="0" dirty="0" smtClean="0"/>
              <a:t>in our canvas could </a:t>
            </a:r>
            <a:r>
              <a:rPr lang="en-GB" baseline="0" dirty="0"/>
              <a:t>be seen as so-called usual suspects if you know the construction industry a </a:t>
            </a:r>
            <a:r>
              <a:rPr lang="en-GB" baseline="0" dirty="0" smtClean="0"/>
              <a:t>bit.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</a:t>
            </a:r>
            <a:r>
              <a:rPr lang="en-US" baseline="0" dirty="0" smtClean="0"/>
              <a:t> </a:t>
            </a:r>
            <a:r>
              <a:rPr lang="en-US" baseline="0" dirty="0"/>
              <a:t>we should not forget these stakeholders needed to acquire different skills, procedures and mindsets to adopt the circular </a:t>
            </a:r>
            <a:r>
              <a:rPr lang="en-US" baseline="0" dirty="0" smtClean="0"/>
              <a:t>strategies.</a:t>
            </a:r>
          </a:p>
          <a:p>
            <a:endParaRPr lang="en-US" baseline="0" dirty="0" smtClean="0"/>
          </a:p>
          <a:p>
            <a:r>
              <a:rPr lang="en-US" dirty="0" smtClean="0"/>
              <a:t>CLICK For </a:t>
            </a:r>
            <a:r>
              <a:rPr lang="en-US" dirty="0" err="1"/>
              <a:t>GreensquareAccord</a:t>
            </a:r>
            <a:r>
              <a:rPr lang="en-US" dirty="0"/>
              <a:t>, for example, their factory design team, needed to completely revise their business as usual product to ban the plastics as much as </a:t>
            </a:r>
            <a:r>
              <a:rPr lang="en-US" dirty="0" smtClean="0"/>
              <a:t>possible.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Zonnige</a:t>
            </a:r>
            <a:r>
              <a:rPr lang="en-US" baseline="0" dirty="0" smtClean="0"/>
              <a:t> </a:t>
            </a:r>
            <a:r>
              <a:rPr lang="en-US" baseline="0" dirty="0" err="1"/>
              <a:t>Kempen</a:t>
            </a:r>
            <a:r>
              <a:rPr lang="en-US" baseline="0" dirty="0"/>
              <a:t> and Paris Habitat, who both </a:t>
            </a:r>
            <a:r>
              <a:rPr lang="en-US" baseline="0" dirty="0" err="1"/>
              <a:t>emphasise</a:t>
            </a:r>
            <a:r>
              <a:rPr lang="en-US" baseline="0" dirty="0"/>
              <a:t> working with reclaimed materials, had to develop expertise to assess the reuse potential </a:t>
            </a:r>
            <a:r>
              <a:rPr lang="en-US" baseline="0" dirty="0" smtClean="0"/>
              <a:t>and,  </a:t>
            </a:r>
            <a:r>
              <a:rPr lang="en-US" baseline="0" dirty="0"/>
              <a:t>together with their </a:t>
            </a:r>
            <a:r>
              <a:rPr lang="en-US" baseline="0" dirty="0" smtClean="0"/>
              <a:t>contractors, find ways </a:t>
            </a:r>
            <a:r>
              <a:rPr lang="en-US" baseline="0" dirty="0"/>
              <a:t>to refurbish building components that would have otherwise ended up on the waste </a:t>
            </a:r>
            <a:r>
              <a:rPr lang="en-US" baseline="0" dirty="0" smtClean="0"/>
              <a:t>pile.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</a:t>
            </a:r>
            <a:r>
              <a:rPr lang="en-US" baseline="0" dirty="0"/>
              <a:t>social housing </a:t>
            </a:r>
            <a:r>
              <a:rPr lang="en-US" baseline="0" dirty="0" err="1"/>
              <a:t>organisations</a:t>
            </a:r>
            <a:r>
              <a:rPr lang="en-US" baseline="0" dirty="0"/>
              <a:t> also incorporated contractors, architects and material suppliers, that had expertise in the circular approaches.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12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The value capture part of the sustainable business model canvas, also the fourth and final part, consists of a simple division between costs and </a:t>
            </a:r>
            <a:r>
              <a:rPr lang="en-US" dirty="0" smtClean="0">
                <a:effectLst/>
                <a:latin typeface="g_d0_f20"/>
              </a:rPr>
              <a:t>revenues.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As </a:t>
            </a:r>
            <a:r>
              <a:rPr lang="en-US" dirty="0">
                <a:effectLst/>
                <a:latin typeface="g_d0_f20"/>
              </a:rPr>
              <a:t>we explained when we discussed the value propositions, the approaches developed in CHARM do not lead to additional financial </a:t>
            </a:r>
            <a:r>
              <a:rPr lang="en-US" dirty="0" smtClean="0">
                <a:effectLst/>
                <a:latin typeface="g_d0_f20"/>
              </a:rPr>
              <a:t>revenues.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Mainly</a:t>
            </a:r>
            <a:r>
              <a:rPr lang="en-US" dirty="0">
                <a:effectLst/>
                <a:latin typeface="g_d0_f20"/>
              </a:rPr>
              <a:t>, there are costs involved in making materials re-useable and to construct for future re-usability and waste prevention as well as to develop and maintain the material exchange </a:t>
            </a:r>
            <a:r>
              <a:rPr lang="en-US" dirty="0" smtClean="0">
                <a:effectLst/>
                <a:latin typeface="g_d0_f20"/>
              </a:rPr>
              <a:t>platforms.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main financial revenue is that costs are saved because the social housing </a:t>
            </a:r>
            <a:r>
              <a:rPr lang="en-US" dirty="0" err="1">
                <a:effectLst/>
                <a:latin typeface="g_d0_f20"/>
              </a:rPr>
              <a:t>organisations</a:t>
            </a:r>
            <a:r>
              <a:rPr lang="en-US" dirty="0">
                <a:effectLst/>
                <a:latin typeface="g_d0_f20"/>
              </a:rPr>
              <a:t> need to purchase less new materials, now and in the future.</a:t>
            </a:r>
          </a:p>
          <a:p>
            <a:endParaRPr lang="en-US" dirty="0">
              <a:effectLst/>
              <a:latin typeface="g_d0_f20"/>
            </a:endParaRPr>
          </a:p>
          <a:p>
            <a:endParaRPr lang="en-US" dirty="0">
              <a:effectLst/>
              <a:latin typeface="g_d0_f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8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4886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With this brief overview of the business</a:t>
            </a:r>
            <a:r>
              <a:rPr lang="en-US" baseline="0" dirty="0">
                <a:effectLst/>
                <a:latin typeface="g_d0_f20"/>
              </a:rPr>
              <a:t> models of the demonstration exemplars</a:t>
            </a:r>
            <a:r>
              <a:rPr lang="en-US" dirty="0">
                <a:effectLst/>
                <a:latin typeface="g_d0_f20"/>
              </a:rPr>
              <a:t>, we conclude the second part of </a:t>
            </a:r>
            <a:r>
              <a:rPr lang="en-US" dirty="0" smtClean="0">
                <a:effectLst/>
                <a:latin typeface="g_d0_f20"/>
              </a:rPr>
              <a:t>this tutorial.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In </a:t>
            </a:r>
            <a:r>
              <a:rPr lang="en-US" dirty="0">
                <a:effectLst/>
                <a:latin typeface="g_d0_f20"/>
              </a:rPr>
              <a:t>the third part, we focus on the business model principles behind the material exchange platforms that have been developed in </a:t>
            </a:r>
            <a:r>
              <a:rPr lang="en-US" dirty="0" smtClean="0">
                <a:effectLst/>
                <a:latin typeface="g_d0_f20"/>
              </a:rPr>
              <a:t>CHARM.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But, </a:t>
            </a:r>
            <a:r>
              <a:rPr lang="en-US" dirty="0">
                <a:effectLst/>
                <a:latin typeface="g_d0_f20"/>
              </a:rPr>
              <a:t>before you go there, you might want to ask </a:t>
            </a:r>
            <a:r>
              <a:rPr lang="en-US" dirty="0" smtClean="0">
                <a:effectLst/>
                <a:latin typeface="g_d0_f20"/>
              </a:rPr>
              <a:t>yourself: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What </a:t>
            </a:r>
            <a:r>
              <a:rPr lang="en-US" dirty="0">
                <a:effectLst/>
                <a:latin typeface="g_d0_f20"/>
              </a:rPr>
              <a:t>are the value propositions related to your circular </a:t>
            </a:r>
            <a:r>
              <a:rPr lang="en-US" dirty="0" smtClean="0">
                <a:effectLst/>
                <a:latin typeface="g_d0_f20"/>
              </a:rPr>
              <a:t>ambitions CLICK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And </a:t>
            </a:r>
            <a:r>
              <a:rPr lang="en-US" dirty="0">
                <a:effectLst/>
                <a:latin typeface="g_d0_f20"/>
              </a:rPr>
              <a:t>what and who</a:t>
            </a:r>
            <a:r>
              <a:rPr lang="en-US" baseline="0" dirty="0">
                <a:effectLst/>
                <a:latin typeface="g_d0_f20"/>
              </a:rPr>
              <a:t> do you need to deliver </a:t>
            </a:r>
            <a:r>
              <a:rPr lang="en-US" baseline="0" dirty="0" smtClean="0">
                <a:effectLst/>
                <a:latin typeface="g_d0_f20"/>
              </a:rPr>
              <a:t>this</a:t>
            </a:r>
            <a:r>
              <a:rPr lang="en-US" dirty="0" smtClean="0">
                <a:effectLst/>
                <a:latin typeface="g_d0_f20"/>
              </a:rPr>
              <a:t>? CLICKCLICK</a:t>
            </a:r>
            <a:r>
              <a:rPr lang="en-US" baseline="0" dirty="0" smtClean="0">
                <a:effectLst/>
                <a:latin typeface="g_d0_f20"/>
              </a:rPr>
              <a:t>CLICK</a:t>
            </a:r>
            <a:endParaRPr lang="en-US" dirty="0" smtClean="0">
              <a:effectLst/>
              <a:latin typeface="g_d0_f20"/>
            </a:endParaRP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For </a:t>
            </a:r>
            <a:r>
              <a:rPr lang="en-US" dirty="0">
                <a:effectLst/>
                <a:latin typeface="g_d0_f20"/>
              </a:rPr>
              <a:t>now, thank you for having watched this second part.</a:t>
            </a:r>
          </a:p>
          <a:p>
            <a:endParaRPr lang="en-US" dirty="0">
              <a:effectLst/>
              <a:latin typeface="g_d0_f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9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589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349" y="3583578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8" y="690958"/>
            <a:ext cx="5809737" cy="25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611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634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896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0354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579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7668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369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9403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057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5439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150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16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770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94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32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344091"/>
            <a:ext cx="7886700" cy="16372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303520"/>
            <a:ext cx="7886700" cy="7861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6" y="608907"/>
            <a:ext cx="4824077" cy="2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86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489139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2380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560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96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33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53C3-C17B-40B7-8C76-9794C078FC0E}" type="datetimeFigureOut">
              <a:rPr lang="nl-NL" smtClean="0"/>
              <a:t>1-3-2023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105BF-E8F9-40A3-8B19-57326268D9C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82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195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56" y="3725966"/>
            <a:ext cx="8075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Circular Housing Asset Renovation &amp; Management – No More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Downcycling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ONLINE TUTORIAL PART 2: </a:t>
            </a:r>
            <a:r>
              <a:rPr lang="en-GB" b="1" noProof="0" dirty="0">
                <a:solidFill>
                  <a:srgbClr val="003399"/>
                </a:solidFill>
                <a:latin typeface="Open sans"/>
              </a:rPr>
              <a:t>DEMONSTRATION EXEMPLARS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Prof.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Vincent Gruis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Delft University of Technology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9"/>
    </mc:Choice>
    <mc:Fallback>
      <p:transition spd="slow" advTm="2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that is offered to customers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impact for common interest of society 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impact for the environment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9467" y="530502"/>
            <a:ext cx="2992582" cy="459278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539433" y="2002480"/>
            <a:ext cx="5147542" cy="3120804"/>
            <a:chOff x="3586312" y="2027977"/>
            <a:chExt cx="5147542" cy="3120804"/>
          </a:xfrm>
        </p:grpSpPr>
        <p:sp>
          <p:nvSpPr>
            <p:cNvPr id="21" name="Flowchart: Sequential Access Storage 20"/>
            <p:cNvSpPr/>
            <p:nvPr/>
          </p:nvSpPr>
          <p:spPr>
            <a:xfrm>
              <a:off x="3586312" y="2027977"/>
              <a:ext cx="2569767" cy="2689192"/>
            </a:xfrm>
            <a:prstGeom prst="flowChartMagneticTap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669" y="4027847"/>
              <a:ext cx="2631185" cy="112093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92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00"/>
    </mc:Choice>
    <mc:Fallback>
      <p:transition spd="slow" advTm="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54" y="379511"/>
            <a:ext cx="5986328" cy="1199908"/>
          </a:xfrm>
        </p:spPr>
        <p:txBody>
          <a:bodyPr>
            <a:normAutofit fontScale="90000"/>
          </a:bodyPr>
          <a:lstStyle/>
          <a:p>
            <a:r>
              <a:rPr lang="en-GB" dirty="0"/>
              <a:t>Value propositions demonstration projects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308602" y="2090161"/>
            <a:ext cx="262877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Profit: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is offered to customers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308602" y="4211358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Positive impact for common interest of society 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619950" y="4211358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Positive impact for the environment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145938" y="3706426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8671" y="1768899"/>
            <a:ext cx="3099824" cy="1854377"/>
            <a:chOff x="138671" y="1964313"/>
            <a:chExt cx="3099824" cy="1854377"/>
          </a:xfrm>
        </p:grpSpPr>
        <p:pic>
          <p:nvPicPr>
            <p:cNvPr id="16" name="Afbeelding 8">
              <a:extLst>
                <a:ext uri="{FF2B5EF4-FFF2-40B4-BE49-F238E27FC236}">
                  <a16:creationId xmlns:a16="http://schemas.microsoft.com/office/drawing/2014/main" id="{81BEE84C-2C48-EBDF-88C7-D4B436EC7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71" y="2287478"/>
              <a:ext cx="2845310" cy="94477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776" y="1964313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Paris Habitat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98" y="3172359"/>
              <a:ext cx="3009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prevent waste and new materials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13559" y="1750350"/>
            <a:ext cx="3195742" cy="2081675"/>
            <a:chOff x="6013559" y="1750350"/>
            <a:chExt cx="3195742" cy="2081675"/>
          </a:xfrm>
        </p:grpSpPr>
        <p:pic>
          <p:nvPicPr>
            <p:cNvPr id="18" name="Afbeelding 8">
              <a:extLst>
                <a:ext uri="{FF2B5EF4-FFF2-40B4-BE49-F238E27FC236}">
                  <a16:creationId xmlns:a16="http://schemas.microsoft.com/office/drawing/2014/main" id="{0591CBD3-2779-9CBF-92CC-35F3C0D62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559" y="2001223"/>
              <a:ext cx="2538738" cy="15437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99504" y="3462693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education and awareness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9504" y="1750350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Zonnige</a:t>
              </a:r>
              <a:r>
                <a:rPr lang="en-GB" dirty="0"/>
                <a:t> </a:t>
              </a:r>
              <a:r>
                <a:rPr lang="en-GB" dirty="0" err="1"/>
                <a:t>Kempen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1774" y="3931347"/>
            <a:ext cx="3009797" cy="2287926"/>
            <a:chOff x="221774" y="3931347"/>
            <a:chExt cx="3009797" cy="2287926"/>
          </a:xfrm>
        </p:grpSpPr>
        <p:pic>
          <p:nvPicPr>
            <p:cNvPr id="17" name="Afbeelding 10">
              <a:extLst>
                <a:ext uri="{FF2B5EF4-FFF2-40B4-BE49-F238E27FC236}">
                  <a16:creationId xmlns:a16="http://schemas.microsoft.com/office/drawing/2014/main" id="{B8E1EB5E-93EB-B615-AC0E-9A93571B0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98" y="4235662"/>
              <a:ext cx="2235188" cy="174037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1774" y="3931347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GreensquareAccord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1774" y="5849941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prevent plastic pollution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96391" y="4037988"/>
            <a:ext cx="3212910" cy="2181285"/>
            <a:chOff x="6000105" y="4174548"/>
            <a:chExt cx="3212910" cy="2181285"/>
          </a:xfrm>
        </p:grpSpPr>
        <p:pic>
          <p:nvPicPr>
            <p:cNvPr id="19" name="Afbeelding 6">
              <a:extLst>
                <a:ext uri="{FF2B5EF4-FFF2-40B4-BE49-F238E27FC236}">
                  <a16:creationId xmlns:a16="http://schemas.microsoft.com/office/drawing/2014/main" id="{1E7DA919-2B98-07D3-2F34-4F65A347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05" y="4388809"/>
              <a:ext cx="2326704" cy="17450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203218" y="4174548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Woonbedrijf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99504" y="5986501"/>
              <a:ext cx="300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temporality with </a:t>
              </a:r>
              <a:r>
                <a:rPr lang="en-GB" dirty="0" err="1"/>
                <a:t>reuseability</a:t>
              </a:r>
              <a:endParaRPr lang="en-US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94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60"/>
    </mc:Choice>
    <mc:Fallback>
      <p:transition spd="slow" advTm="8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Target groups who make use of the offering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Relation between user and organisation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Touchpoints between users and organisation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0303" y="505288"/>
            <a:ext cx="2992582" cy="459278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8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7"/>
    </mc:Choice>
    <mc:Fallback>
      <p:transition spd="slow" advTm="20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54" y="379511"/>
            <a:ext cx="5986328" cy="1199908"/>
          </a:xfrm>
        </p:spPr>
        <p:txBody>
          <a:bodyPr>
            <a:normAutofit fontScale="90000"/>
          </a:bodyPr>
          <a:lstStyle/>
          <a:p>
            <a:r>
              <a:rPr lang="en-GB" dirty="0"/>
              <a:t>Value delivery demonstration projects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1773" y="2526359"/>
            <a:ext cx="3009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Tenants as clients</a:t>
            </a:r>
          </a:p>
          <a:p>
            <a:endParaRPr lang="en-GB" dirty="0"/>
          </a:p>
          <a:p>
            <a:r>
              <a:rPr lang="en-GB" dirty="0"/>
              <a:t>Tenants as co-designers</a:t>
            </a:r>
          </a:p>
          <a:p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522644" y="2806913"/>
            <a:ext cx="300979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Housing customers:</a:t>
            </a:r>
          </a:p>
          <a:p>
            <a:r>
              <a:rPr lang="en-GB" sz="1200" dirty="0"/>
              <a:t>Tenants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dirty="0"/>
              <a:t>Material costumers:</a:t>
            </a:r>
          </a:p>
          <a:p>
            <a:r>
              <a:rPr lang="en-GB" sz="1400" dirty="0"/>
              <a:t>Project managers</a:t>
            </a:r>
          </a:p>
          <a:p>
            <a:r>
              <a:rPr lang="en-GB" sz="1400" dirty="0"/>
              <a:t>Maintenance officers</a:t>
            </a:r>
          </a:p>
          <a:p>
            <a:r>
              <a:rPr lang="en-GB" sz="1200" dirty="0"/>
              <a:t>Contractors</a:t>
            </a:r>
          </a:p>
          <a:p>
            <a:r>
              <a:rPr lang="en-GB" sz="1200" dirty="0"/>
              <a:t>Architects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9294" y="4598884"/>
            <a:ext cx="3009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Awareness activities &amp; design workshops with tenants and stakeholders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4631324" y="1927425"/>
            <a:ext cx="1382233" cy="422112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groups who make use of the offering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3249091" y="1927426"/>
            <a:ext cx="1382233" cy="212119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 between user and organisation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3249091" y="4048623"/>
            <a:ext cx="1382233" cy="209993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Touchpoints between users and organisation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4200611" y="3578723"/>
            <a:ext cx="939800" cy="9398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9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45"/>
    </mc:Choice>
    <mc:Fallback>
      <p:transition spd="slow" advTm="6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and external supply chain partners 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 to produce the product, service and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value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1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Human, material and financial resources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905" y="505288"/>
            <a:ext cx="2992582" cy="459278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63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7"/>
    </mc:Choice>
    <mc:Fallback>
      <p:transition spd="slow" advTm="2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54" y="379511"/>
            <a:ext cx="5986328" cy="1199908"/>
          </a:xfrm>
        </p:spPr>
        <p:txBody>
          <a:bodyPr>
            <a:normAutofit fontScale="90000"/>
          </a:bodyPr>
          <a:lstStyle/>
          <a:p>
            <a:r>
              <a:rPr lang="en-GB" dirty="0"/>
              <a:t>Value creation demonstration projects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8888" y="2374092"/>
            <a:ext cx="30097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Redesign of standard housing product</a:t>
            </a:r>
          </a:p>
          <a:p>
            <a:endParaRPr lang="en-GB" dirty="0"/>
          </a:p>
          <a:p>
            <a:r>
              <a:rPr lang="en-GB" dirty="0"/>
              <a:t>Inventory of materials</a:t>
            </a:r>
          </a:p>
          <a:p>
            <a:r>
              <a:rPr lang="en-GB" dirty="0"/>
              <a:t>Refurbishment of products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Developing material exchange platform</a:t>
            </a:r>
          </a:p>
          <a:p>
            <a:endParaRPr lang="en-GB" dirty="0"/>
          </a:p>
          <a:p>
            <a:r>
              <a:rPr lang="en-GB" dirty="0"/>
              <a:t>Training of internal and external professionals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112" y="2697321"/>
            <a:ext cx="300979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Internal stakeholders:</a:t>
            </a:r>
          </a:p>
          <a:p>
            <a:r>
              <a:rPr lang="en-GB" sz="1400" dirty="0"/>
              <a:t>Project managers</a:t>
            </a:r>
          </a:p>
          <a:p>
            <a:r>
              <a:rPr lang="en-GB" sz="1400" dirty="0"/>
              <a:t>Maintenance officers</a:t>
            </a:r>
          </a:p>
          <a:p>
            <a:r>
              <a:rPr lang="en-GB" sz="1400" dirty="0"/>
              <a:t>Factory designers</a:t>
            </a:r>
          </a:p>
          <a:p>
            <a:endParaRPr lang="en-GB" dirty="0"/>
          </a:p>
          <a:p>
            <a:r>
              <a:rPr lang="en-GB" dirty="0"/>
              <a:t>External stakeholders:</a:t>
            </a:r>
          </a:p>
          <a:p>
            <a:r>
              <a:rPr lang="en-GB" sz="1200" dirty="0"/>
              <a:t>Specialised contractors</a:t>
            </a:r>
          </a:p>
          <a:p>
            <a:r>
              <a:rPr lang="en-GB" sz="1200" dirty="0"/>
              <a:t>Specialised architects</a:t>
            </a:r>
          </a:p>
          <a:p>
            <a:r>
              <a:rPr lang="en-GB" sz="1200" dirty="0"/>
              <a:t>Alternative material suppliers</a:t>
            </a:r>
          </a:p>
          <a:p>
            <a:r>
              <a:rPr lang="en-GB" sz="1200" dirty="0"/>
              <a:t>Tenants as co-designers</a:t>
            </a:r>
          </a:p>
          <a:p>
            <a:endParaRPr lang="en-GB" sz="1200" dirty="0"/>
          </a:p>
          <a:p>
            <a:endParaRPr lang="en-GB" sz="1200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3249091" y="1996087"/>
            <a:ext cx="1382233" cy="422112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and external supply chain partners 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4631324" y="1996087"/>
            <a:ext cx="1382233" cy="212119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 to produce the product, service and value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4631324" y="4117284"/>
            <a:ext cx="1382233" cy="209993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009193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Human, material and financial resources</a:t>
            </a:r>
            <a:endParaRPr kumimoji="0" lang="en-NL" sz="11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4157362" y="3612352"/>
            <a:ext cx="939800" cy="939800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86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59"/>
    </mc:Choice>
    <mc:Fallback>
      <p:transition spd="slow" advTm="8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8324" y="4797211"/>
            <a:ext cx="8647076" cy="155477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66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01"/>
    </mc:Choice>
    <mc:Fallback>
      <p:transition spd="slow" advTm="5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Profit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2080" y="221145"/>
            <a:ext cx="5415099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 bold"/>
                <a:ea typeface="+mj-ea"/>
                <a:cs typeface="+mj-cs"/>
              </a:rPr>
              <a:t>ASK YOURSELF…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 bold"/>
              <a:ea typeface="+mj-ea"/>
              <a:cs typeface="+mj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0995" y="1592668"/>
            <a:ext cx="204700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rgbClr val="003399">
                      <a:alpha val="40000"/>
                    </a:srgbClr>
                  </a:outerShdw>
                </a:effectLst>
                <a:latin typeface="Open sans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58836" y="3687901"/>
            <a:ext cx="204700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rgbClr val="003399">
                      <a:alpha val="40000"/>
                    </a:srgbClr>
                  </a:outerShdw>
                </a:effectLst>
                <a:latin typeface="Open san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8516" y="1546708"/>
            <a:ext cx="204700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rgbClr val="003399">
                      <a:alpha val="40000"/>
                    </a:srgbClr>
                  </a:outerShdw>
                </a:effectLst>
                <a:latin typeface="Open sans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73089" y="1592668"/>
            <a:ext cx="204700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dirty="0">
                <a:ln w="0"/>
                <a:solidFill>
                  <a:srgbClr val="003399"/>
                </a:solidFill>
                <a:effectLst>
                  <a:outerShdw blurRad="38100" dist="19050" dir="2700000" algn="tl" rotWithShape="0">
                    <a:srgbClr val="003399">
                      <a:alpha val="40000"/>
                    </a:srgbClr>
                  </a:outerShdw>
                </a:effectLst>
                <a:latin typeface="Open sans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0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75"/>
    </mc:Choice>
    <mc:Fallback>
      <p:transition spd="slow" advTm="3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5.2|11.2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2.4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4.9|0.5|1.5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3399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ef xmlns="6ee0d58f-be8a-4c00-a220-c50117b0790e">false</Archief>
    <_dlc_DocId xmlns="f850393d-10c2-43bd-a993-949a7869784b">7UVC4VZMU2TM-94-60987</_dlc_DocId>
    <_dlc_DocIdUrl xmlns="f850393d-10c2-43bd-a993-949a7869784b">
      <Url>https://teams.connect.tudelft.nl/misc/valorisation/pm/_layouts/15/DocIdRedir.aspx?ID=7UVC4VZMU2TM-94-60987</Url>
      <Description>7UVC4VZMU2TM-94-60987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9BA7CB775084EA333CA50B65D7830" ma:contentTypeVersion="1" ma:contentTypeDescription="Create a new document." ma:contentTypeScope="" ma:versionID="659e84c373f66c02c872d8517d3513cb">
  <xsd:schema xmlns:xsd="http://www.w3.org/2001/XMLSchema" xmlns:xs="http://www.w3.org/2001/XMLSchema" xmlns:p="http://schemas.microsoft.com/office/2006/metadata/properties" xmlns:ns2="f850393d-10c2-43bd-a993-949a7869784b" xmlns:ns3="6ee0d58f-be8a-4c00-a220-c50117b0790e" targetNamespace="http://schemas.microsoft.com/office/2006/metadata/properties" ma:root="true" ma:fieldsID="d8f883995100cc0b464cefc04361733f" ns2:_="" ns3:_="">
    <xsd:import namespace="f850393d-10c2-43bd-a993-949a7869784b"/>
    <xsd:import namespace="6ee0d58f-be8a-4c00-a220-c50117b0790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rchie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0393d-10c2-43bd-a993-949a7869784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0d58f-be8a-4c00-a220-c50117b0790e" elementFormDefault="qualified">
    <xsd:import namespace="http://schemas.microsoft.com/office/2006/documentManagement/types"/>
    <xsd:import namespace="http://schemas.microsoft.com/office/infopath/2007/PartnerControls"/>
    <xsd:element name="Archief" ma:index="11" nillable="true" ma:displayName="Archief" ma:default="0" ma:internalName="Archief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5D34B1-2711-4EBE-BB0E-7EE73869788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CA346AA-AC1D-49F1-969B-037F8BAC66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53A6B5-B80D-4622-B61B-A80F085753A0}">
  <ds:schemaRefs>
    <ds:schemaRef ds:uri="http://purl.org/dc/elements/1.1/"/>
    <ds:schemaRef ds:uri="http://schemas.microsoft.com/office/2006/metadata/properties"/>
    <ds:schemaRef ds:uri="f850393d-10c2-43bd-a993-949a7869784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ee0d58f-be8a-4c00-a220-c50117b0790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CCD3508-A140-4E65-94ED-A82468A2F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50393d-10c2-43bd-a993-949a7869784b"/>
    <ds:schemaRef ds:uri="6ee0d58f-be8a-4c00-a220-c50117b079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</TotalTime>
  <Words>1686</Words>
  <Application>Microsoft Office PowerPoint</Application>
  <PresentationFormat>On-screen Show (4:3)</PresentationFormat>
  <Paragraphs>306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g_d0_f12</vt:lpstr>
      <vt:lpstr>g_d0_f20</vt:lpstr>
      <vt:lpstr>g_d0_f9</vt:lpstr>
      <vt:lpstr>Open sans</vt:lpstr>
      <vt:lpstr>Open sans bold</vt:lpstr>
      <vt:lpstr>Office Theme</vt:lpstr>
      <vt:lpstr>1_Office Theme</vt:lpstr>
      <vt:lpstr>PowerPoint Presentation</vt:lpstr>
      <vt:lpstr>PowerPoint Presentation</vt:lpstr>
      <vt:lpstr>Value propositions demonstration projects</vt:lpstr>
      <vt:lpstr>PowerPoint Presentation</vt:lpstr>
      <vt:lpstr>Value delivery demonstration projects</vt:lpstr>
      <vt:lpstr>PowerPoint Presentation</vt:lpstr>
      <vt:lpstr>Value creation demonstration projects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Nietiedt</dc:creator>
  <cp:lastModifiedBy>Vincent Gruis - BK</cp:lastModifiedBy>
  <cp:revision>98</cp:revision>
  <cp:lastPrinted>2023-02-17T12:05:32Z</cp:lastPrinted>
  <dcterms:created xsi:type="dcterms:W3CDTF">2019-01-23T08:11:31Z</dcterms:created>
  <dcterms:modified xsi:type="dcterms:W3CDTF">2023-03-01T11:57:34Z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0x010100EED9BA7CB775084EA333CA50B65D7830</vt:lpwstr>
  </property>
  <property fmtid="{D5CDD505-2E9C-101B-9397-08002B2CF9AE}" pid="3" name="_dlc_DocIdItemGuid">
    <vt:lpwstr>6a836ddb-75fd-489e-a343-711133a84a7f</vt:lpwstr>
  </property>
</Properties>
</file>