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2" r:id="rId6"/>
  </p:sldMasterIdLst>
  <p:notesMasterIdLst>
    <p:notesMasterId r:id="rId19"/>
  </p:notesMasterIdLst>
  <p:sldIdLst>
    <p:sldId id="256" r:id="rId7"/>
    <p:sldId id="324" r:id="rId8"/>
    <p:sldId id="261" r:id="rId9"/>
    <p:sldId id="271" r:id="rId10"/>
    <p:sldId id="262" r:id="rId11"/>
    <p:sldId id="264" r:id="rId12"/>
    <p:sldId id="273" r:id="rId13"/>
    <p:sldId id="276" r:id="rId14"/>
    <p:sldId id="274" r:id="rId15"/>
    <p:sldId id="275" r:id="rId16"/>
    <p:sldId id="308" r:id="rId17"/>
    <p:sldId id="277" r:id="rId18"/>
  </p:sldIdLst>
  <p:sldSz cx="9144000" cy="6858000" type="screen4x3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50563" autoAdjust="0"/>
  </p:normalViewPr>
  <p:slideViewPr>
    <p:cSldViewPr snapToGrid="0">
      <p:cViewPr varScale="1">
        <p:scale>
          <a:sx n="34" d="100"/>
          <a:sy n="34" d="100"/>
        </p:scale>
        <p:origin x="2242" y="53"/>
      </p:cViewPr>
      <p:guideLst>
        <p:guide orient="horz" pos="2160"/>
        <p:guide pos="2880"/>
      </p:guideLst>
    </p:cSldViewPr>
  </p:slid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C7204A52-5DA5-467D-B76B-EC911FF2564E}" type="datetimeFigureOut">
              <a:rPr lang="nl-NL" smtClean="0"/>
              <a:t>1-3-2023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70463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9359E3AA-5A95-4719-9548-5F76AFFEB98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47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Welcome to this online</a:t>
            </a:r>
            <a:r>
              <a:rPr lang="en-GB" baseline="0" dirty="0"/>
              <a:t> tutorial about the lessons from the CHARM project. </a:t>
            </a:r>
          </a:p>
          <a:p>
            <a:endParaRPr lang="en-GB" baseline="0" dirty="0"/>
          </a:p>
          <a:p>
            <a:r>
              <a:rPr lang="en-GB" baseline="0" dirty="0" smtClean="0"/>
              <a:t>CHARM </a:t>
            </a:r>
            <a:r>
              <a:rPr lang="en-GB" baseline="0" dirty="0"/>
              <a:t>is an Interreg NWE-funded project and stands for circular housing asset renovation and management.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My name is Vincent Gruis, professor at Delft University of technology and one of the initiators of CHARM.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And I am happy to share with you some of the approaches we have developed.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8239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Paris</a:t>
            </a:r>
            <a:r>
              <a:rPr lang="en-GB" baseline="0" dirty="0"/>
              <a:t> Habitat, a large social housing organisation in </a:t>
            </a:r>
            <a:r>
              <a:rPr lang="en-GB" baseline="0" dirty="0" smtClean="0"/>
              <a:t>France, </a:t>
            </a:r>
            <a:r>
              <a:rPr lang="en-GB" baseline="0" dirty="0"/>
              <a:t>has made renovation with reclaimed materials a key focus in their </a:t>
            </a:r>
            <a:r>
              <a:rPr lang="en-GB" baseline="0" dirty="0" smtClean="0"/>
              <a:t>operations.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With </a:t>
            </a:r>
            <a:r>
              <a:rPr lang="en-GB" baseline="0" dirty="0"/>
              <a:t>the help of internal and external contractors and architects, they either refurbish </a:t>
            </a:r>
            <a:r>
              <a:rPr lang="en-GB" baseline="0" dirty="0" smtClean="0"/>
              <a:t>components </a:t>
            </a:r>
            <a:r>
              <a:rPr lang="en-GB" baseline="0" dirty="0"/>
              <a:t>for re-use in their current function, or they use materials coming out of renovation projects to develop new components, such as kitchen cabinets made from old doors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And when they upgrade a dwelling at turnover, before a new tenant comes in, they use reclaimed materials as much as possible.</a:t>
            </a:r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5215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g_d0_f20"/>
              </a:rPr>
              <a:t>Now you know the basics of CHARM, it is time to </a:t>
            </a:r>
            <a:r>
              <a:rPr lang="en-US" dirty="0" smtClean="0">
                <a:effectLst/>
                <a:latin typeface="g_d0_f20"/>
              </a:rPr>
              <a:t>continue with the rest of the tutorial.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In </a:t>
            </a:r>
            <a:r>
              <a:rPr lang="en-US" dirty="0">
                <a:effectLst/>
                <a:latin typeface="g_d0_f20"/>
              </a:rPr>
              <a:t>the following two recorded presentations we </a:t>
            </a:r>
            <a:r>
              <a:rPr lang="en-US" dirty="0" smtClean="0">
                <a:effectLst/>
                <a:latin typeface="g_d0_f20"/>
              </a:rPr>
              <a:t>dive deeper into </a:t>
            </a:r>
            <a:r>
              <a:rPr lang="en-US" dirty="0">
                <a:effectLst/>
                <a:latin typeface="g_d0_f20"/>
              </a:rPr>
              <a:t>the approaches </a:t>
            </a:r>
            <a:r>
              <a:rPr lang="en-US" dirty="0" smtClean="0">
                <a:effectLst/>
                <a:latin typeface="g_d0_f20"/>
              </a:rPr>
              <a:t>we developed. 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In </a:t>
            </a:r>
            <a:r>
              <a:rPr lang="en-US" dirty="0">
                <a:effectLst/>
                <a:latin typeface="g_d0_f20"/>
              </a:rPr>
              <a:t>doing so, we follow the elements of the sustainable business model </a:t>
            </a:r>
            <a:r>
              <a:rPr lang="en-US" dirty="0" smtClean="0">
                <a:effectLst/>
                <a:latin typeface="g_d0_f20"/>
              </a:rPr>
              <a:t>canvas.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For </a:t>
            </a:r>
            <a:r>
              <a:rPr lang="en-US" dirty="0">
                <a:effectLst/>
                <a:latin typeface="g_d0_f20"/>
              </a:rPr>
              <a:t>each of the approaches and tools applied in CHARM, we </a:t>
            </a:r>
            <a:r>
              <a:rPr lang="en-US" dirty="0" err="1">
                <a:effectLst/>
                <a:latin typeface="g_d0_f20"/>
              </a:rPr>
              <a:t>summarise</a:t>
            </a:r>
            <a:r>
              <a:rPr lang="en-US" dirty="0">
                <a:effectLst/>
                <a:latin typeface="g_d0_f20"/>
              </a:rPr>
              <a:t> what the value proposition is, how the value is created, how it is delivered to the users and how values are </a:t>
            </a:r>
            <a:r>
              <a:rPr lang="en-US" dirty="0" smtClean="0">
                <a:effectLst/>
                <a:latin typeface="g_d0_f20"/>
              </a:rPr>
              <a:t>captured.</a:t>
            </a:r>
          </a:p>
          <a:p>
            <a:endParaRPr lang="en-US" dirty="0" smtClean="0">
              <a:effectLst/>
              <a:latin typeface="g_d0_f20"/>
            </a:endParaRPr>
          </a:p>
          <a:p>
            <a:r>
              <a:rPr lang="en-US" dirty="0" smtClean="0">
                <a:effectLst/>
                <a:latin typeface="g_d0_f20"/>
              </a:rPr>
              <a:t>The </a:t>
            </a:r>
            <a:r>
              <a:rPr lang="en-US" dirty="0">
                <a:effectLst/>
                <a:latin typeface="g_d0_f20"/>
              </a:rPr>
              <a:t>second part</a:t>
            </a:r>
            <a:r>
              <a:rPr lang="en-US" baseline="0" dirty="0">
                <a:effectLst/>
                <a:latin typeface="g_d0_f20"/>
              </a:rPr>
              <a:t> of this online tutorial explains the sustainable business models for the demonstration exemplars. The third part focusses on the material exchange platforms.</a:t>
            </a:r>
            <a:endParaRPr lang="en-US" dirty="0">
              <a:effectLst/>
              <a:latin typeface="g_d0_f20"/>
            </a:endParaRPr>
          </a:p>
          <a:p>
            <a:endParaRPr lang="en-US" dirty="0">
              <a:effectLst/>
              <a:latin typeface="g_d0_f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0962">
              <a:defRPr/>
            </a:pPr>
            <a:fld id="{A5891B17-82A0-724A-94FD-4627F260B806}" type="slidenum">
              <a:rPr lang="en-NL">
                <a:solidFill>
                  <a:prstClr val="black"/>
                </a:solidFill>
                <a:latin typeface="Calibri" panose="020F0502020204030204"/>
              </a:rPr>
              <a:pPr defTabSz="470962">
                <a:defRPr/>
              </a:pPr>
              <a:t>11</a:t>
            </a:fld>
            <a:endParaRPr lang="en-N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7096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</a:t>
            </a:r>
            <a:r>
              <a:rPr lang="en-US" baseline="0" dirty="0"/>
              <a:t> behalf of all the partners, I</a:t>
            </a:r>
            <a:r>
              <a:rPr lang="en-US" dirty="0"/>
              <a:t> wish you great pleasure with following the other two</a:t>
            </a:r>
            <a:r>
              <a:rPr lang="en-US" baseline="0" dirty="0"/>
              <a:t> parts of the</a:t>
            </a:r>
            <a:r>
              <a:rPr lang="en-US" dirty="0"/>
              <a:t> </a:t>
            </a:r>
            <a:r>
              <a:rPr lang="en-US" dirty="0" smtClean="0"/>
              <a:t>tutorial</a:t>
            </a:r>
          </a:p>
          <a:p>
            <a:endParaRPr lang="en-US" dirty="0" smtClean="0"/>
          </a:p>
          <a:p>
            <a:r>
              <a:rPr lang="en-US" dirty="0" smtClean="0"/>
              <a:t>And</a:t>
            </a:r>
            <a:r>
              <a:rPr lang="en-US" baseline="0" dirty="0" smtClean="0"/>
              <a:t> </a:t>
            </a:r>
            <a:r>
              <a:rPr lang="en-US" dirty="0" smtClean="0"/>
              <a:t>I</a:t>
            </a:r>
            <a:r>
              <a:rPr lang="en-US" baseline="0" dirty="0" smtClean="0"/>
              <a:t> </a:t>
            </a:r>
            <a:r>
              <a:rPr lang="en-US" dirty="0" smtClean="0"/>
              <a:t>hope </a:t>
            </a:r>
            <a:r>
              <a:rPr lang="en-US" dirty="0"/>
              <a:t>that it will help you to contribute to circularity in the housing and construction sector </a:t>
            </a:r>
            <a:r>
              <a:rPr lang="en-US" dirty="0" smtClean="0"/>
              <a:t>yourself.</a:t>
            </a:r>
          </a:p>
          <a:p>
            <a:endParaRPr lang="en-US" dirty="0" smtClean="0"/>
          </a:p>
          <a:p>
            <a:r>
              <a:rPr lang="en-US" dirty="0" smtClean="0"/>
              <a:t>Thank </a:t>
            </a:r>
            <a:r>
              <a:rPr lang="en-US" dirty="0"/>
              <a:t>you for watching this introduction!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0962">
              <a:defRPr/>
            </a:pPr>
            <a:fld id="{9359E3AA-5A95-4719-9548-5F76AFFEB98D}" type="slidenum">
              <a:rPr lang="nl-NL">
                <a:solidFill>
                  <a:prstClr val="black"/>
                </a:solidFill>
                <a:latin typeface="Calibri"/>
              </a:rPr>
              <a:pPr defTabSz="470962">
                <a:defRPr/>
              </a:pPr>
              <a:t>12</a:t>
            </a:fld>
            <a:endParaRPr lang="nl-N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606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tutorial series consists of 3 episodes.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CLICK In</a:t>
            </a:r>
            <a:r>
              <a:rPr lang="en-US" dirty="0" smtClean="0"/>
              <a:t> this first part of the tutorial we will introduce the background of the project.</a:t>
            </a:r>
          </a:p>
          <a:p>
            <a:endParaRPr lang="en-US" dirty="0" smtClean="0"/>
          </a:p>
          <a:p>
            <a:r>
              <a:rPr lang="en-US" dirty="0" smtClean="0"/>
              <a:t>CLICK In the second and third part we dive deeper into the demonstration exemplars and CLICK material exchange platforms developed in CHARM, using the sustainable</a:t>
            </a:r>
            <a:r>
              <a:rPr lang="en-US" baseline="0" dirty="0" smtClean="0"/>
              <a:t> business model canvas which we will explain later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We hope you have good fun following this introduction.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46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CHARM</a:t>
            </a:r>
            <a:r>
              <a:rPr lang="en-GB" baseline="0" dirty="0"/>
              <a:t> relates to the challenge of reducing the environmental damage of our construction </a:t>
            </a:r>
            <a:r>
              <a:rPr lang="en-GB" baseline="0" dirty="0" smtClean="0"/>
              <a:t>activities.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It </a:t>
            </a:r>
            <a:r>
              <a:rPr lang="en-GB" baseline="0" dirty="0"/>
              <a:t>is well known that the construction sector uses a lot of resources and causes a lot of pollution, both in terms of emissions as well as waste.</a:t>
            </a:r>
          </a:p>
          <a:p>
            <a:endParaRPr lang="en-GB" baseline="0" dirty="0" smtClean="0"/>
          </a:p>
          <a:p>
            <a:r>
              <a:rPr lang="en-US" baseline="0" dirty="0" smtClean="0"/>
              <a:t>In the European Union, the built environment accounts for about 50% of all materials extracted and one-third of the waste that is generated. 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00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1923">
              <a:defRPr/>
            </a:pPr>
            <a:r>
              <a:rPr lang="en-GB" dirty="0"/>
              <a:t>Social housing organisations are </a:t>
            </a:r>
            <a:r>
              <a:rPr lang="en-GB" dirty="0" smtClean="0"/>
              <a:t>well </a:t>
            </a:r>
            <a:r>
              <a:rPr lang="en-GB" dirty="0"/>
              <a:t>placed to do something about </a:t>
            </a:r>
            <a:r>
              <a:rPr lang="en-GB" dirty="0" smtClean="0"/>
              <a:t>this.</a:t>
            </a:r>
          </a:p>
          <a:p>
            <a:pPr defTabSz="941923">
              <a:defRPr/>
            </a:pPr>
            <a:endParaRPr lang="en-GB" dirty="0" smtClean="0"/>
          </a:p>
          <a:p>
            <a:pPr defTabSz="941923">
              <a:defRPr/>
            </a:pPr>
            <a:r>
              <a:rPr lang="en-GB" dirty="0" smtClean="0"/>
              <a:t>CLICK They</a:t>
            </a:r>
            <a:r>
              <a:rPr lang="en-GB" baseline="0" dirty="0" smtClean="0"/>
              <a:t> </a:t>
            </a:r>
            <a:r>
              <a:rPr lang="en-GB" baseline="0" dirty="0"/>
              <a:t>operate large portfolios ranging from a few hundreds to tens of thousands of </a:t>
            </a:r>
            <a:r>
              <a:rPr lang="en-GB" baseline="0" dirty="0" smtClean="0"/>
              <a:t>dwellings</a:t>
            </a:r>
          </a:p>
          <a:p>
            <a:pPr defTabSz="941923">
              <a:defRPr/>
            </a:pPr>
            <a:endParaRPr lang="en-GB" baseline="0" dirty="0" smtClean="0"/>
          </a:p>
          <a:p>
            <a:pPr defTabSz="941923">
              <a:defRPr/>
            </a:pPr>
            <a:r>
              <a:rPr lang="en-GB" baseline="0" dirty="0" smtClean="0"/>
              <a:t>Thus</a:t>
            </a:r>
            <a:r>
              <a:rPr lang="en-GB" baseline="0" dirty="0"/>
              <a:t>, they perform a lot of construction, renovation and maintenance </a:t>
            </a:r>
            <a:r>
              <a:rPr lang="en-GB" baseline="0" dirty="0" smtClean="0"/>
              <a:t>activities.</a:t>
            </a:r>
          </a:p>
          <a:p>
            <a:pPr defTabSz="941923">
              <a:defRPr/>
            </a:pPr>
            <a:endParaRPr lang="en-GB" baseline="0" dirty="0" smtClean="0"/>
          </a:p>
          <a:p>
            <a:pPr defTabSz="941923">
              <a:defRPr/>
            </a:pPr>
            <a:r>
              <a:rPr lang="en-GB" baseline="0" dirty="0" smtClean="0"/>
              <a:t>CLICK Also</a:t>
            </a:r>
            <a:r>
              <a:rPr lang="en-GB" baseline="0" dirty="0"/>
              <a:t>, most of them have a professional management </a:t>
            </a:r>
            <a:r>
              <a:rPr lang="en-GB" baseline="0" dirty="0" smtClean="0"/>
              <a:t>AND CLICK </a:t>
            </a:r>
            <a:r>
              <a:rPr lang="en-GB" baseline="0" dirty="0"/>
              <a:t>have sustainability as one of their key values. As such, they can make a substantial contribution to upscaling circular practices.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077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main principle in CHARM is that we</a:t>
            </a:r>
            <a:r>
              <a:rPr lang="en-GB" baseline="0" dirty="0"/>
              <a:t> </a:t>
            </a:r>
            <a:r>
              <a:rPr lang="en-GB" baseline="0" dirty="0" smtClean="0"/>
              <a:t>want to </a:t>
            </a:r>
            <a:r>
              <a:rPr lang="en-GB" baseline="0" dirty="0"/>
              <a:t>prevent </a:t>
            </a:r>
            <a:r>
              <a:rPr lang="en-GB" baseline="0" dirty="0" err="1"/>
              <a:t>downcycling</a:t>
            </a:r>
            <a:r>
              <a:rPr lang="en-GB" baseline="0" dirty="0"/>
              <a:t> of </a:t>
            </a:r>
            <a:r>
              <a:rPr lang="en-GB" baseline="0" dirty="0" smtClean="0"/>
              <a:t>materials.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As </a:t>
            </a:r>
            <a:r>
              <a:rPr lang="en-GB" baseline="0" dirty="0"/>
              <a:t>this simple example shows, we do not want bricks to end up as gravel on the tennis </a:t>
            </a:r>
            <a:r>
              <a:rPr lang="en-GB" baseline="0" dirty="0" smtClean="0"/>
              <a:t>court. </a:t>
            </a:r>
          </a:p>
          <a:p>
            <a:pPr defTabSz="941923"/>
            <a:endParaRPr lang="en-GB" baseline="0" dirty="0" smtClean="0"/>
          </a:p>
          <a:p>
            <a:pPr defTabSz="941923"/>
            <a:r>
              <a:rPr lang="en-GB" baseline="0" dirty="0" smtClean="0"/>
              <a:t>Although </a:t>
            </a:r>
            <a:r>
              <a:rPr lang="en-GB" baseline="0" dirty="0"/>
              <a:t>nice for tennis players, </a:t>
            </a:r>
            <a:r>
              <a:rPr lang="en-GB" baseline="0" dirty="0" smtClean="0"/>
              <a:t>CLICK we </a:t>
            </a:r>
            <a:r>
              <a:rPr lang="en-GB" baseline="0" dirty="0"/>
              <a:t>want to reuse bricks at the same or even higher value level, for instance by re-using bricks from a demolition project in new or renovated housing.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325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CHARM project has three </a:t>
            </a:r>
            <a:r>
              <a:rPr lang="en-US" dirty="0" smtClean="0"/>
              <a:t>main elements.</a:t>
            </a:r>
          </a:p>
          <a:p>
            <a:endParaRPr lang="en-US" dirty="0" smtClean="0"/>
          </a:p>
          <a:p>
            <a:r>
              <a:rPr lang="en-US" dirty="0" smtClean="0"/>
              <a:t>First</a:t>
            </a:r>
            <a:r>
              <a:rPr lang="en-US" baseline="0" dirty="0" smtClean="0"/>
              <a:t> </a:t>
            </a:r>
            <a:r>
              <a:rPr lang="en-US" baseline="0" dirty="0"/>
              <a:t>we</a:t>
            </a:r>
            <a:r>
              <a:rPr lang="en-US" dirty="0"/>
              <a:t> developed</a:t>
            </a:r>
            <a:r>
              <a:rPr lang="en-US" baseline="0" dirty="0"/>
              <a:t> s</a:t>
            </a:r>
            <a:r>
              <a:rPr lang="en-US" dirty="0"/>
              <a:t>trategies for circular </a:t>
            </a:r>
            <a:r>
              <a:rPr lang="en-US" dirty="0" smtClean="0"/>
              <a:t>housing, </a:t>
            </a:r>
            <a:r>
              <a:rPr lang="en-US" dirty="0"/>
              <a:t>focusing both on construction and renovation. These</a:t>
            </a:r>
            <a:r>
              <a:rPr lang="en-US" baseline="0" dirty="0"/>
              <a:t> strategies enabled construction </a:t>
            </a:r>
            <a:r>
              <a:rPr lang="en-US" b="1" baseline="0" dirty="0"/>
              <a:t>with </a:t>
            </a:r>
            <a:r>
              <a:rPr lang="en-US" b="1" dirty="0"/>
              <a:t>re-use of materials </a:t>
            </a:r>
            <a:r>
              <a:rPr lang="en-US" dirty="0"/>
              <a:t>as well as construction that enables </a:t>
            </a:r>
            <a:r>
              <a:rPr lang="en-US" b="1" dirty="0"/>
              <a:t>future re-usability </a:t>
            </a:r>
            <a:r>
              <a:rPr lang="en-US" dirty="0"/>
              <a:t>of building</a:t>
            </a:r>
            <a:r>
              <a:rPr lang="en-US" baseline="0" dirty="0"/>
              <a:t> components. </a:t>
            </a:r>
          </a:p>
          <a:p>
            <a:endParaRPr lang="en-US" baseline="0" dirty="0"/>
          </a:p>
          <a:p>
            <a:r>
              <a:rPr lang="en-US" baseline="0" dirty="0" smtClean="0"/>
              <a:t>Second</a:t>
            </a:r>
            <a:r>
              <a:rPr lang="en-US" baseline="0" dirty="0"/>
              <a:t>, we developed </a:t>
            </a:r>
            <a:r>
              <a:rPr lang="en-US" baseline="0" dirty="0" smtClean="0"/>
              <a:t>m</a:t>
            </a:r>
            <a:r>
              <a:rPr lang="en-US" dirty="0" smtClean="0"/>
              <a:t>aterial </a:t>
            </a:r>
            <a:r>
              <a:rPr lang="en-US" dirty="0"/>
              <a:t>exchange platforms.</a:t>
            </a:r>
            <a:r>
              <a:rPr lang="en-US" baseline="0" dirty="0"/>
              <a:t> These platforms </a:t>
            </a:r>
            <a:r>
              <a:rPr lang="en-US" dirty="0"/>
              <a:t>enable circular flows </a:t>
            </a:r>
            <a:r>
              <a:rPr lang="en-US" dirty="0" smtClean="0"/>
              <a:t>of building </a:t>
            </a:r>
            <a:r>
              <a:rPr lang="en-US" dirty="0"/>
              <a:t>materials and </a:t>
            </a:r>
            <a:r>
              <a:rPr lang="en-US" dirty="0" smtClean="0"/>
              <a:t>components </a:t>
            </a:r>
            <a:r>
              <a:rPr lang="en-US" dirty="0"/>
              <a:t>when </a:t>
            </a:r>
            <a:r>
              <a:rPr lang="en-US" dirty="0" smtClean="0"/>
              <a:t>they reach </a:t>
            </a:r>
            <a:r>
              <a:rPr lang="en-US" dirty="0"/>
              <a:t>their end of </a:t>
            </a:r>
            <a:r>
              <a:rPr lang="en-US" dirty="0" smtClean="0"/>
              <a:t>use.</a:t>
            </a:r>
            <a:r>
              <a:rPr lang="en-US" baseline="0" dirty="0"/>
              <a:t> </a:t>
            </a:r>
            <a:r>
              <a:rPr lang="en-US" baseline="0" dirty="0" smtClean="0"/>
              <a:t>In </a:t>
            </a:r>
            <a:r>
              <a:rPr lang="en-US" baseline="0" dirty="0"/>
              <a:t>one variant this is a </a:t>
            </a:r>
            <a:r>
              <a:rPr lang="en-US" b="1" baseline="0" dirty="0"/>
              <a:t>physical </a:t>
            </a:r>
            <a:r>
              <a:rPr lang="en-US" baseline="0" dirty="0"/>
              <a:t>storage place and in the other variant this is a </a:t>
            </a:r>
            <a:r>
              <a:rPr lang="en-US" b="1" baseline="0" dirty="0"/>
              <a:t>digital</a:t>
            </a:r>
            <a:r>
              <a:rPr lang="en-US" baseline="0" dirty="0"/>
              <a:t> exchange </a:t>
            </a:r>
            <a:r>
              <a:rPr lang="en-US" baseline="0" dirty="0" smtClean="0"/>
              <a:t>platform.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Third</a:t>
            </a:r>
            <a:r>
              <a:rPr lang="en-US" baseline="0" dirty="0"/>
              <a:t>, we showcased circular approaches for</a:t>
            </a:r>
            <a:r>
              <a:rPr lang="en-US" dirty="0"/>
              <a:t> both</a:t>
            </a:r>
            <a:r>
              <a:rPr lang="en-US" baseline="0" dirty="0"/>
              <a:t> </a:t>
            </a:r>
            <a:r>
              <a:rPr lang="en-US" dirty="0"/>
              <a:t>renovation and new construction in </a:t>
            </a:r>
            <a:r>
              <a:rPr lang="en-US" b="1" dirty="0"/>
              <a:t>demonstration exemplars </a:t>
            </a:r>
            <a:r>
              <a:rPr lang="en-US" dirty="0"/>
              <a:t>of our four social housing partner </a:t>
            </a:r>
            <a:r>
              <a:rPr lang="en-US" dirty="0" err="1" smtClean="0"/>
              <a:t>organisations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will now talk you briefly through these demonstration</a:t>
            </a:r>
            <a:r>
              <a:rPr lang="en-US" baseline="0" dirty="0"/>
              <a:t> exemplars.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1C464-8DDE-3441-8D9C-E34E43B271E0}" type="slidenum">
              <a:rPr lang="en-US" altLang="x-none" smtClean="0"/>
              <a:pPr/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6406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first demonstration exemplar is the </a:t>
            </a:r>
            <a:r>
              <a:rPr lang="en-GB" dirty="0" smtClean="0"/>
              <a:t>plastic</a:t>
            </a:r>
            <a:r>
              <a:rPr lang="en-GB" baseline="0" dirty="0" smtClean="0"/>
              <a:t> </a:t>
            </a:r>
            <a:r>
              <a:rPr lang="en-GB" baseline="0" dirty="0"/>
              <a:t>free house developed by </a:t>
            </a:r>
            <a:r>
              <a:rPr lang="en-GB" baseline="0" dirty="0" err="1" smtClean="0"/>
              <a:t>GreensquareAccord</a:t>
            </a:r>
            <a:r>
              <a:rPr lang="en-GB" baseline="0" dirty="0" smtClean="0"/>
              <a:t> </a:t>
            </a:r>
            <a:r>
              <a:rPr lang="en-GB" baseline="0" dirty="0"/>
              <a:t>in the United </a:t>
            </a:r>
            <a:r>
              <a:rPr lang="en-GB" baseline="0" dirty="0" smtClean="0"/>
              <a:t>Kingdom.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Polution</a:t>
            </a:r>
            <a:r>
              <a:rPr lang="en-GB" baseline="0" dirty="0" smtClean="0"/>
              <a:t> </a:t>
            </a:r>
            <a:r>
              <a:rPr lang="en-GB" baseline="0" dirty="0"/>
              <a:t>from plastic ending up as particles in our land and water is a huge concern. </a:t>
            </a:r>
          </a:p>
          <a:p>
            <a:endParaRPr lang="en-GB" baseline="0" dirty="0"/>
          </a:p>
          <a:p>
            <a:r>
              <a:rPr lang="en-GB" baseline="0" dirty="0" err="1"/>
              <a:t>GreensquareAccord</a:t>
            </a:r>
            <a:r>
              <a:rPr lang="en-GB" baseline="0" dirty="0"/>
              <a:t>, therefore wanted to prevent this </a:t>
            </a:r>
            <a:r>
              <a:rPr lang="en-GB" baseline="0" dirty="0" smtClean="0"/>
              <a:t>pollution </a:t>
            </a:r>
            <a:r>
              <a:rPr lang="en-GB" baseline="0" dirty="0"/>
              <a:t>by </a:t>
            </a:r>
            <a:r>
              <a:rPr lang="en-GB" baseline="0" dirty="0" smtClean="0"/>
              <a:t>banning </a:t>
            </a:r>
            <a:r>
              <a:rPr lang="en-GB" baseline="0" dirty="0"/>
              <a:t>the use of plastics in housing </a:t>
            </a:r>
            <a:r>
              <a:rPr lang="en-GB" baseline="0" dirty="0" smtClean="0"/>
              <a:t>altogether.</a:t>
            </a:r>
          </a:p>
          <a:p>
            <a:endParaRPr lang="en-GB" baseline="0" dirty="0" smtClean="0"/>
          </a:p>
          <a:p>
            <a:r>
              <a:rPr lang="en-GB" baseline="0" dirty="0" smtClean="0"/>
              <a:t>Moreover</a:t>
            </a:r>
            <a:r>
              <a:rPr lang="en-GB" baseline="0" dirty="0"/>
              <a:t>, they construct their social housing in their own factory– the </a:t>
            </a:r>
            <a:r>
              <a:rPr lang="en-GB" baseline="0" dirty="0" err="1"/>
              <a:t>LocalHomes</a:t>
            </a:r>
            <a:r>
              <a:rPr lang="en-GB" baseline="0" dirty="0"/>
              <a:t> </a:t>
            </a:r>
            <a:r>
              <a:rPr lang="en-GB" baseline="0" dirty="0" smtClean="0"/>
              <a:t>factory.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These </a:t>
            </a:r>
            <a:r>
              <a:rPr lang="en-GB" baseline="0" dirty="0"/>
              <a:t>houses are easy to assemble and, if necessary in the far future, also easy to disassemble and </a:t>
            </a:r>
            <a:r>
              <a:rPr lang="en-GB" baseline="0" dirty="0" smtClean="0"/>
              <a:t>reassemble.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And </a:t>
            </a:r>
            <a:r>
              <a:rPr lang="en-GB" baseline="0" dirty="0"/>
              <a:t>they use </a:t>
            </a:r>
            <a:r>
              <a:rPr lang="en-GB" baseline="0" dirty="0" smtClean="0"/>
              <a:t>a </a:t>
            </a:r>
            <a:r>
              <a:rPr lang="en-GB" baseline="0" dirty="0"/>
              <a:t>timber frame construction method, which lowers the carbon footprint of the houses.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241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second</a:t>
            </a:r>
            <a:r>
              <a:rPr lang="en-GB" baseline="0" dirty="0"/>
              <a:t> demonstration exemplar is from </a:t>
            </a:r>
            <a:r>
              <a:rPr lang="en-GB" baseline="0" dirty="0" err="1" smtClean="0"/>
              <a:t>Woonbedrijf</a:t>
            </a:r>
            <a:r>
              <a:rPr lang="en-GB" baseline="0" dirty="0" smtClean="0"/>
              <a:t> </a:t>
            </a:r>
            <a:r>
              <a:rPr lang="en-GB" baseline="0" dirty="0"/>
              <a:t>in the </a:t>
            </a:r>
            <a:r>
              <a:rPr lang="en-GB" baseline="0" dirty="0" smtClean="0"/>
              <a:t>Netherlands. It </a:t>
            </a:r>
            <a:r>
              <a:rPr lang="en-GB" baseline="0" dirty="0"/>
              <a:t>focusses on designing houses that are fit for future </a:t>
            </a:r>
            <a:r>
              <a:rPr lang="en-GB" baseline="0" dirty="0" smtClean="0"/>
              <a:t>re-</a:t>
            </a:r>
            <a:r>
              <a:rPr lang="en-GB" baseline="0" dirty="0" err="1" smtClean="0"/>
              <a:t>useability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Woonbedrijf</a:t>
            </a:r>
            <a:r>
              <a:rPr lang="en-GB" baseline="0" dirty="0" smtClean="0"/>
              <a:t> </a:t>
            </a:r>
            <a:r>
              <a:rPr lang="en-GB" baseline="0" dirty="0"/>
              <a:t>designed a plan for modular temporary </a:t>
            </a:r>
            <a:r>
              <a:rPr lang="en-GB" baseline="0" dirty="0" smtClean="0"/>
              <a:t>housing.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These </a:t>
            </a:r>
            <a:r>
              <a:rPr lang="en-GB" baseline="0" dirty="0"/>
              <a:t>houses were intended </a:t>
            </a:r>
            <a:r>
              <a:rPr lang="en-GB" baseline="0" dirty="0" smtClean="0"/>
              <a:t>to </a:t>
            </a:r>
            <a:r>
              <a:rPr lang="en-GB" baseline="0" dirty="0"/>
              <a:t>be in use for about 15 years on a development location, after which they would be replaced by permanent housing and relocated to another </a:t>
            </a:r>
            <a:r>
              <a:rPr lang="en-GB" baseline="0" dirty="0" smtClean="0"/>
              <a:t>location.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</a:t>
            </a:r>
            <a:r>
              <a:rPr lang="en-GB" baseline="0" dirty="0"/>
              <a:t>plans were developed in a co-design process with the future tenants.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381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Flemish</a:t>
            </a:r>
            <a:r>
              <a:rPr lang="en-GB" baseline="0" dirty="0"/>
              <a:t> social housing organisation </a:t>
            </a:r>
            <a:r>
              <a:rPr lang="en-GB" baseline="0" dirty="0" err="1"/>
              <a:t>Zonnige</a:t>
            </a:r>
            <a:r>
              <a:rPr lang="en-GB" baseline="0" dirty="0"/>
              <a:t> </a:t>
            </a:r>
            <a:r>
              <a:rPr lang="en-GB" baseline="0" dirty="0" err="1"/>
              <a:t>Kempen</a:t>
            </a:r>
            <a:r>
              <a:rPr lang="en-GB" baseline="0" dirty="0"/>
              <a:t>, developed the third demonstration </a:t>
            </a:r>
            <a:r>
              <a:rPr lang="en-GB" baseline="0" dirty="0" smtClean="0"/>
              <a:t>exemplar.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To </a:t>
            </a:r>
            <a:r>
              <a:rPr lang="en-GB" baseline="0" dirty="0"/>
              <a:t>show to their tenants what is possible in building with reclaimed materials, they built their own office with using second hand materials as much as possible. 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They </a:t>
            </a:r>
            <a:r>
              <a:rPr lang="en-GB" baseline="0" dirty="0"/>
              <a:t>also included two social rented dwellings with reclaimed materials in this </a:t>
            </a:r>
            <a:r>
              <a:rPr lang="en-GB" baseline="0" dirty="0" smtClean="0"/>
              <a:t>project and designed their office in a way that it can be easily adapted to housing for elderly in the future.</a:t>
            </a:r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9E3AA-5A95-4719-9548-5F76AFFEB98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6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8349" y="3583578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48" y="690958"/>
            <a:ext cx="5809737" cy="25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4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611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6347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88964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30354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45795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37668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33696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89403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60570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5439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41509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487052"/>
            <a:ext cx="2255521" cy="9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16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7770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941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324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344091"/>
            <a:ext cx="7886700" cy="163721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5303520"/>
            <a:ext cx="7886700" cy="78613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6" y="608907"/>
            <a:ext cx="4824077" cy="20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6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4864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487052"/>
            <a:ext cx="2255521" cy="9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8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489139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487052"/>
            <a:ext cx="2255521" cy="9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89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42380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0" y="487052"/>
            <a:ext cx="2255521" cy="9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3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25608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496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853C3-C17B-40B7-8C76-9794C078FC0E}" type="datetimeFigureOut">
              <a:rPr lang="nl-NL" smtClean="0"/>
              <a:t>1-3-2023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05BF-E8F9-40A3-8B19-57326268D9CE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233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53C3-C17B-40B7-8C76-9794C078FC0E}" type="datetimeFigureOut">
              <a:rPr lang="nl-NL" smtClean="0"/>
              <a:t>1-3-2023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105BF-E8F9-40A3-8B19-57326268D9C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82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EA0B8-FDE2-1643-94E6-D2162262CE04}" type="datetimeFigureOut">
              <a:rPr lang="en-NL" smtClean="0"/>
              <a:t>03/01/2023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151F-1E6E-A844-9DE4-A999EB8860B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7195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media5.m4a"/><Relationship Id="rId7" Type="http://schemas.openxmlformats.org/officeDocument/2006/relationships/image" Target="../media/image5.jp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756" y="3725966"/>
            <a:ext cx="8075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Circular Housing Asset Renovation &amp; Management – No More </a:t>
            </a:r>
            <a:r>
              <a:rPr lang="en-GB" dirty="0" err="1"/>
              <a:t>Downcycling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ONLINE TUTORIAL PART 1: INTRODUCTION</a:t>
            </a:r>
          </a:p>
          <a:p>
            <a:endParaRPr lang="en-GB" dirty="0"/>
          </a:p>
          <a:p>
            <a:r>
              <a:rPr lang="en-GB" dirty="0" err="1"/>
              <a:t>Prof.</a:t>
            </a:r>
            <a:r>
              <a:rPr lang="en-GB" dirty="0"/>
              <a:t> Vincent Gruis</a:t>
            </a:r>
          </a:p>
          <a:p>
            <a:r>
              <a:rPr lang="en-GB" dirty="0"/>
              <a:t>Delft University of Technology</a:t>
            </a:r>
          </a:p>
          <a:p>
            <a:endParaRPr lang="en-GB" dirty="0"/>
          </a:p>
          <a:p>
            <a:endParaRPr lang="nl-NL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6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81"/>
    </mc:Choice>
    <mc:Fallback>
      <p:transition spd="slow" advTm="28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Renovate with re-use</a:t>
            </a:r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0A7E61D-6E5E-F402-4589-870299686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4" y="5385782"/>
            <a:ext cx="3514190" cy="11500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790CB85-4F31-C859-F148-22AD0FA6B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4" y="1777408"/>
            <a:ext cx="5065568" cy="350693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1BEE84C-2C48-EBDF-88C7-D4B436EC7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04" y="5378420"/>
            <a:ext cx="3485843" cy="11574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43"/>
    </mc:Choice>
    <mc:Fallback>
      <p:transition spd="slow" advTm="43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D5AFE7-3946-CBB4-5A2F-EA9339DA3888}"/>
              </a:ext>
            </a:extLst>
          </p:cNvPr>
          <p:cNvSpPr/>
          <p:nvPr/>
        </p:nvSpPr>
        <p:spPr>
          <a:xfrm>
            <a:off x="454984" y="680483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Stakeholders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7C482-A082-C9DE-593F-E177C77B2551}"/>
              </a:ext>
            </a:extLst>
          </p:cNvPr>
          <p:cNvSpPr/>
          <p:nvPr/>
        </p:nvSpPr>
        <p:spPr>
          <a:xfrm>
            <a:off x="1837217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Activities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030B6-5A6D-911D-984E-228B3BEA3CB5}"/>
              </a:ext>
            </a:extLst>
          </p:cNvPr>
          <p:cNvSpPr/>
          <p:nvPr/>
        </p:nvSpPr>
        <p:spPr>
          <a:xfrm>
            <a:off x="1837217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Resources &amp; Capabilities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1DA56-4230-EA22-C3D9-ECA40EB499DA}"/>
              </a:ext>
            </a:extLst>
          </p:cNvPr>
          <p:cNvSpPr/>
          <p:nvPr/>
        </p:nvSpPr>
        <p:spPr>
          <a:xfrm>
            <a:off x="3252355" y="680483"/>
            <a:ext cx="2630994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Profit</a:t>
            </a: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F99E1-4BA4-654C-F46F-ADA8D69C541C}"/>
              </a:ext>
            </a:extLst>
          </p:cNvPr>
          <p:cNvSpPr/>
          <p:nvPr/>
        </p:nvSpPr>
        <p:spPr>
          <a:xfrm>
            <a:off x="7304769" y="680482"/>
            <a:ext cx="1382233" cy="422112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segments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65FD33-B7AC-63DC-5A87-D2402F146F6C}"/>
              </a:ext>
            </a:extLst>
          </p:cNvPr>
          <p:cNvSpPr/>
          <p:nvPr/>
        </p:nvSpPr>
        <p:spPr>
          <a:xfrm>
            <a:off x="5922536" y="680483"/>
            <a:ext cx="1382233" cy="212119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Relationships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1AFCD-DF9A-2CC0-9784-F7CF602F6C5A}"/>
              </a:ext>
            </a:extLst>
          </p:cNvPr>
          <p:cNvSpPr/>
          <p:nvPr/>
        </p:nvSpPr>
        <p:spPr>
          <a:xfrm>
            <a:off x="5922536" y="2801680"/>
            <a:ext cx="1382233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7ABE3-1366-9921-1F63-1F4FE4D54067}"/>
              </a:ext>
            </a:extLst>
          </p:cNvPr>
          <p:cNvSpPr/>
          <p:nvPr/>
        </p:nvSpPr>
        <p:spPr>
          <a:xfrm>
            <a:off x="3254575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171E6-9A2C-CDE2-B970-21DD918EB3C5}"/>
              </a:ext>
            </a:extLst>
          </p:cNvPr>
          <p:cNvSpPr/>
          <p:nvPr/>
        </p:nvSpPr>
        <p:spPr>
          <a:xfrm>
            <a:off x="4565923" y="2801680"/>
            <a:ext cx="1317426" cy="20999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1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068A7-B170-32AE-C4C6-400A24D6AE17}"/>
              </a:ext>
            </a:extLst>
          </p:cNvPr>
          <p:cNvSpPr/>
          <p:nvPr/>
        </p:nvSpPr>
        <p:spPr>
          <a:xfrm>
            <a:off x="454984" y="4936642"/>
            <a:ext cx="4110939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structure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9538F2-124C-5EE2-2843-E621683F8716}"/>
              </a:ext>
            </a:extLst>
          </p:cNvPr>
          <p:cNvSpPr/>
          <p:nvPr/>
        </p:nvSpPr>
        <p:spPr>
          <a:xfrm>
            <a:off x="4578078" y="4936642"/>
            <a:ext cx="4108721" cy="127590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 Streams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9A8CC-FD38-4836-33B7-8C96F4F85F1E}"/>
              </a:ext>
            </a:extLst>
          </p:cNvPr>
          <p:cNvSpPr/>
          <p:nvPr/>
        </p:nvSpPr>
        <p:spPr>
          <a:xfrm>
            <a:off x="1363255" y="2296748"/>
            <a:ext cx="939800" cy="939800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creation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6BBF1C-C22A-1212-FA8D-B581C27E5B9F}"/>
              </a:ext>
            </a:extLst>
          </p:cNvPr>
          <p:cNvSpPr/>
          <p:nvPr/>
        </p:nvSpPr>
        <p:spPr>
          <a:xfrm>
            <a:off x="4091911" y="2296748"/>
            <a:ext cx="939800" cy="939800"/>
          </a:xfrm>
          <a:prstGeom prst="ellipse">
            <a:avLst/>
          </a:prstGeom>
          <a:solidFill>
            <a:srgbClr val="FF0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propo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E4B508-1E88-FB03-942B-7388C1BC909E}"/>
              </a:ext>
            </a:extLst>
          </p:cNvPr>
          <p:cNvSpPr/>
          <p:nvPr/>
        </p:nvSpPr>
        <p:spPr>
          <a:xfrm>
            <a:off x="6874056" y="2331780"/>
            <a:ext cx="939800" cy="939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delivery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758937-FACD-0BD9-9BFF-3772A399B634}"/>
              </a:ext>
            </a:extLst>
          </p:cNvPr>
          <p:cNvSpPr/>
          <p:nvPr/>
        </p:nvSpPr>
        <p:spPr>
          <a:xfrm>
            <a:off x="4102100" y="4455159"/>
            <a:ext cx="939800" cy="939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 capture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4E274F-57D3-9C25-C953-9A2F7355AE1D}"/>
              </a:ext>
            </a:extLst>
          </p:cNvPr>
          <p:cNvSpPr txBox="1"/>
          <p:nvPr/>
        </p:nvSpPr>
        <p:spPr>
          <a:xfrm>
            <a:off x="846789" y="6387068"/>
            <a:ext cx="76114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12"/>
                <a:ea typeface="+mn-ea"/>
                <a:cs typeface="+mn-cs"/>
              </a:rPr>
              <a:t>Sustainable business model canvas.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Source: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Bocken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_d0_f9"/>
                <a:ea typeface="+mn-ea"/>
                <a:cs typeface="+mn-cs"/>
              </a:rPr>
              <a:t> et al. (2018) based on Osterwalder &amp;Pigneur (2010) and Richardson (2008)</a:t>
            </a:r>
            <a:endParaRPr kumimoji="0" lang="en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04"/>
    </mc:Choice>
    <mc:Fallback>
      <p:transition spd="slow" advTm="47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756" y="3725966"/>
            <a:ext cx="8075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ADD PARTNER LOGOS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9993158-3BCE-4CE7-D88F-F67D83998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36" y="3654129"/>
            <a:ext cx="2130708" cy="6728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03D5581-18E1-D8E9-6DEB-0BF1646E48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88" y="4558672"/>
            <a:ext cx="3888665" cy="89709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865B0A2-36B2-440C-930F-96396A9A1F9C}"/>
              </a:ext>
            </a:extLst>
          </p:cNvPr>
          <p:cNvSpPr/>
          <p:nvPr/>
        </p:nvSpPr>
        <p:spPr>
          <a:xfrm>
            <a:off x="446466" y="5342562"/>
            <a:ext cx="3252231" cy="13561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9BA811B-A3C4-DB3D-96E6-EC77E1C39F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5" y="5455764"/>
            <a:ext cx="2817862" cy="110460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0E69FB-F2BD-40AF-DB1A-2F24A99D9A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6" y="4091745"/>
            <a:ext cx="2756751" cy="117902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F048D73-5F9A-8AB3-6611-4F009ADC98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94" y="5729808"/>
            <a:ext cx="3416054" cy="92544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FBBCA2C-CEBB-B655-5201-50422484B6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925"/>
          <a:stretch/>
        </p:blipFill>
        <p:spPr>
          <a:xfrm>
            <a:off x="6647378" y="2047975"/>
            <a:ext cx="2130708" cy="144630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D1C1A1C-6EA3-B9EE-A661-526D1F2003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8" b="27977"/>
          <a:stretch/>
        </p:blipFill>
        <p:spPr>
          <a:xfrm>
            <a:off x="167819" y="3245303"/>
            <a:ext cx="3809524" cy="99440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323029F-3A9F-BDB2-E5B7-E6D99FF646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48" y="2530704"/>
            <a:ext cx="1817620" cy="18176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7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00"/>
    </mc:Choice>
    <mc:Fallback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94902"/>
            <a:ext cx="8515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600" dirty="0" smtClean="0"/>
          </a:p>
          <a:p>
            <a:pPr marL="0" indent="0">
              <a:buNone/>
            </a:pPr>
            <a:r>
              <a:rPr lang="en-GB" sz="2600" dirty="0" smtClean="0"/>
              <a:t>Part 1: background project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 smtClean="0"/>
              <a:t>Part 2: business models demonstration projects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 smtClean="0"/>
              <a:t>Part 3: business models material exchange platforms</a:t>
            </a:r>
            <a:endParaRPr lang="en-US" sz="26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24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49"/>
    </mc:Choice>
    <mc:Fallback>
      <p:transition spd="slow" advTm="29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257" y="2330306"/>
            <a:ext cx="3414289" cy="3657600"/>
          </a:xfrm>
        </p:spPr>
        <p:txBody>
          <a:bodyPr>
            <a:normAutofit/>
          </a:bodyPr>
          <a:lstStyle/>
          <a:p>
            <a:endParaRPr lang="en-GB" sz="2000" dirty="0" smtClean="0"/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The </a:t>
            </a:r>
            <a:r>
              <a:rPr lang="en-US" sz="2000" dirty="0"/>
              <a:t>built environment accounts for about 50% of all materials extracted </a:t>
            </a:r>
            <a:r>
              <a:rPr lang="en-US" sz="2000" dirty="0" smtClean="0"/>
              <a:t>and </a:t>
            </a:r>
            <a:r>
              <a:rPr lang="en-GB" sz="2000" dirty="0" smtClean="0"/>
              <a:t>one-third </a:t>
            </a:r>
            <a:r>
              <a:rPr lang="en-GB" sz="2000" dirty="0"/>
              <a:t>of </a:t>
            </a:r>
            <a:r>
              <a:rPr lang="en-GB" sz="2000" dirty="0" smtClean="0"/>
              <a:t>waste </a:t>
            </a:r>
            <a:r>
              <a:rPr lang="en-GB" sz="2000" dirty="0"/>
              <a:t>in the EU 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234B4C3-B9B3-91EA-53DE-AC6FBD9D8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46" y="2330306"/>
            <a:ext cx="4687751" cy="284106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1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83"/>
    </mc:Choice>
    <mc:Fallback>
      <p:transition spd="slow" advTm="2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Housing Organisations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Large portfolio’s</a:t>
            </a:r>
          </a:p>
          <a:p>
            <a:endParaRPr lang="en-GB" dirty="0"/>
          </a:p>
          <a:p>
            <a:r>
              <a:rPr lang="en-GB" dirty="0"/>
              <a:t>Professional management</a:t>
            </a:r>
          </a:p>
          <a:p>
            <a:endParaRPr lang="en-GB" dirty="0"/>
          </a:p>
          <a:p>
            <a:r>
              <a:rPr lang="en-GB" dirty="0"/>
              <a:t>Sustainability key value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27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76"/>
    </mc:Choice>
    <mc:Fallback>
      <p:transition spd="slow" advTm="3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161" y="411876"/>
            <a:ext cx="5855277" cy="1325563"/>
          </a:xfrm>
        </p:spPr>
        <p:txBody>
          <a:bodyPr>
            <a:normAutofit/>
          </a:bodyPr>
          <a:lstStyle/>
          <a:p>
            <a:r>
              <a:rPr lang="en-US" dirty="0"/>
              <a:t>No More </a:t>
            </a:r>
            <a:r>
              <a:rPr lang="en-US" dirty="0" err="1"/>
              <a:t>Downcycling</a:t>
            </a:r>
            <a:r>
              <a:rPr lang="en-US" dirty="0"/>
              <a:t>!</a:t>
            </a:r>
          </a:p>
        </p:txBody>
      </p:sp>
      <p:sp>
        <p:nvSpPr>
          <p:cNvPr id="4" name="AutoShape 2" descr="fbeeldingsresultaat voor downcycling"/>
          <p:cNvSpPr>
            <a:spLocks noChangeAspect="1" noChangeArrowheads="1"/>
          </p:cNvSpPr>
          <p:nvPr/>
        </p:nvSpPr>
        <p:spPr bwMode="auto">
          <a:xfrm>
            <a:off x="0" y="0"/>
            <a:ext cx="41052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fbeeldingsresultaat voor brick"/>
          <p:cNvSpPr>
            <a:spLocks noChangeAspect="1" noChangeArrowheads="1"/>
          </p:cNvSpPr>
          <p:nvPr/>
        </p:nvSpPr>
        <p:spPr bwMode="auto">
          <a:xfrm>
            <a:off x="152400" y="152400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23161" y="4121343"/>
            <a:ext cx="8346409" cy="2149475"/>
            <a:chOff x="611560" y="1671588"/>
            <a:chExt cx="8346409" cy="2149475"/>
          </a:xfrm>
        </p:grpSpPr>
        <p:pic>
          <p:nvPicPr>
            <p:cNvPr id="13322" name="Picture 10" descr="fbeeldingsresultaat voor bri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859" y="1689296"/>
              <a:ext cx="2575033" cy="171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12" descr="fbeeldingsresultaat voor brick"/>
            <p:cNvSpPr>
              <a:spLocks noChangeAspect="1" noChangeArrowheads="1"/>
            </p:cNvSpPr>
            <p:nvPr/>
          </p:nvSpPr>
          <p:spPr bwMode="auto">
            <a:xfrm>
              <a:off x="3368343" y="2420888"/>
              <a:ext cx="2095500" cy="140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526" y="1675780"/>
              <a:ext cx="2586443" cy="17282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1671588"/>
              <a:ext cx="2586443" cy="1728214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 bwMode="auto">
            <a:xfrm>
              <a:off x="2762867" y="2343937"/>
              <a:ext cx="1152128" cy="576064"/>
            </a:xfrm>
            <a:prstGeom prst="rightArrow">
              <a:avLst/>
            </a:prstGeom>
            <a:solidFill>
              <a:srgbClr val="00A2B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>
              <a:off x="5686452" y="2258613"/>
              <a:ext cx="1152128" cy="576064"/>
            </a:xfrm>
            <a:prstGeom prst="rightArrow">
              <a:avLst/>
            </a:prstGeom>
            <a:solidFill>
              <a:srgbClr val="00A2B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3161" y="1969167"/>
            <a:ext cx="8346409" cy="2152176"/>
            <a:chOff x="611560" y="3754862"/>
            <a:chExt cx="8346409" cy="2152176"/>
          </a:xfrm>
        </p:grpSpPr>
        <p:pic>
          <p:nvPicPr>
            <p:cNvPr id="14" name="Picture 10" descr="fbeeldingsresultaat voor bric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859" y="3775894"/>
              <a:ext cx="2575033" cy="171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AutoShape 12" descr="fbeeldingsresultaat voor brick"/>
            <p:cNvSpPr>
              <a:spLocks noChangeAspect="1" noChangeArrowheads="1"/>
            </p:cNvSpPr>
            <p:nvPr/>
          </p:nvSpPr>
          <p:spPr bwMode="auto">
            <a:xfrm>
              <a:off x="3453502" y="4506863"/>
              <a:ext cx="2095500" cy="1400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3758186"/>
              <a:ext cx="2586443" cy="172821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526" y="3754862"/>
              <a:ext cx="2586443" cy="1808489"/>
            </a:xfrm>
            <a:prstGeom prst="rect">
              <a:avLst/>
            </a:prstGeom>
          </p:spPr>
        </p:pic>
        <p:sp>
          <p:nvSpPr>
            <p:cNvPr id="18" name="Right Arrow 17"/>
            <p:cNvSpPr/>
            <p:nvPr/>
          </p:nvSpPr>
          <p:spPr bwMode="auto">
            <a:xfrm>
              <a:off x="2792279" y="4218831"/>
              <a:ext cx="1152128" cy="576064"/>
            </a:xfrm>
            <a:prstGeom prst="rightArrow">
              <a:avLst/>
            </a:prstGeom>
            <a:solidFill>
              <a:srgbClr val="00A2B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>
              <a:off x="5604760" y="4218831"/>
              <a:ext cx="1152128" cy="576064"/>
            </a:xfrm>
            <a:prstGeom prst="rightArrow">
              <a:avLst/>
            </a:prstGeom>
            <a:solidFill>
              <a:srgbClr val="00A2B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6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88"/>
    </mc:Choice>
    <mc:Fallback>
      <p:transition spd="slow" advTm="2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63879"/>
            <a:ext cx="6689224" cy="47040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endParaRPr lang="en-GB" sz="2400" dirty="0"/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400" dirty="0"/>
              <a:t>Circular housing with re-use and for re-use</a:t>
            </a:r>
          </a:p>
          <a:p>
            <a:pPr marL="457200" lvl="0" indent="-457200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2400" dirty="0"/>
              <a:t>Digital and physical material exchange platforms</a:t>
            </a:r>
          </a:p>
          <a:p>
            <a:pPr marL="457200" lvl="0" indent="-457200">
              <a:lnSpc>
                <a:spcPct val="10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Demonstration exemplars of circular renovation and new construction</a:t>
            </a: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endParaRPr lang="en-GB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Project Scope</a:t>
            </a:r>
            <a:endParaRPr lang="nl-NL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5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72"/>
    </mc:Choice>
    <mc:Fallback>
      <p:transition spd="slow" advTm="61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Plastic free house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243" y="1690688"/>
            <a:ext cx="3121902" cy="46402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7209" y="1527463"/>
            <a:ext cx="4125191" cy="16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7">
            <a:extLst>
              <a:ext uri="{FF2B5EF4-FFF2-40B4-BE49-F238E27FC236}">
                <a16:creationId xmlns:a16="http://schemas.microsoft.com/office/drawing/2014/main" id="{C73B4263-2DC0-9348-A838-80B82215A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9" y="1690686"/>
            <a:ext cx="4612936" cy="464028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30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07"/>
    </mc:Choice>
    <mc:Fallback>
      <p:transition spd="slow" advTm="4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for re-use</a:t>
            </a:r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1E20BF-877D-596D-E8BF-AEF500705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2" y="1895961"/>
            <a:ext cx="4839628" cy="16945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87CBEEC-1016-1D4F-351A-8B289631FA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2" y="4218893"/>
            <a:ext cx="8414535" cy="203060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A2B6354-D270-8640-ED1D-36CA0DF9F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04" y="1870496"/>
            <a:ext cx="2857500" cy="21431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0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93"/>
    </mc:Choice>
    <mc:Fallback>
      <p:transition spd="slow" advTm="3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661314" cy="1325563"/>
          </a:xfrm>
        </p:spPr>
        <p:txBody>
          <a:bodyPr/>
          <a:lstStyle/>
          <a:p>
            <a:r>
              <a:rPr lang="en-GB" dirty="0"/>
              <a:t>Construct with re-use</a:t>
            </a:r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27DCB0-3ED0-154A-C5FE-FB5729129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4" y="2329261"/>
            <a:ext cx="5770193" cy="350873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E675DD0-CCB5-B12E-4F56-9A45327331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4" y="1600197"/>
            <a:ext cx="3672336" cy="2753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009" y="4533464"/>
            <a:ext cx="3885126" cy="213013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00"/>
    </mc:Choice>
    <mc:Fallback>
      <p:transition spd="slow" advTm="3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3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2.4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6.6|12.9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3399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9BA7CB775084EA333CA50B65D7830" ma:contentTypeVersion="1" ma:contentTypeDescription="Create a new document." ma:contentTypeScope="" ma:versionID="659e84c373f66c02c872d8517d3513cb">
  <xsd:schema xmlns:xsd="http://www.w3.org/2001/XMLSchema" xmlns:xs="http://www.w3.org/2001/XMLSchema" xmlns:p="http://schemas.microsoft.com/office/2006/metadata/properties" xmlns:ns2="f850393d-10c2-43bd-a993-949a7869784b" xmlns:ns3="6ee0d58f-be8a-4c00-a220-c50117b0790e" targetNamespace="http://schemas.microsoft.com/office/2006/metadata/properties" ma:root="true" ma:fieldsID="d8f883995100cc0b464cefc04361733f" ns2:_="" ns3:_="">
    <xsd:import namespace="f850393d-10c2-43bd-a993-949a7869784b"/>
    <xsd:import namespace="6ee0d58f-be8a-4c00-a220-c50117b0790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rchie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50393d-10c2-43bd-a993-949a7869784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0d58f-be8a-4c00-a220-c50117b0790e" elementFormDefault="qualified">
    <xsd:import namespace="http://schemas.microsoft.com/office/2006/documentManagement/types"/>
    <xsd:import namespace="http://schemas.microsoft.com/office/infopath/2007/PartnerControls"/>
    <xsd:element name="Archief" ma:index="11" nillable="true" ma:displayName="Archief" ma:default="0" ma:internalName="Archief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chief xmlns="6ee0d58f-be8a-4c00-a220-c50117b0790e">false</Archief>
    <_dlc_DocId xmlns="f850393d-10c2-43bd-a993-949a7869784b">7UVC4VZMU2TM-94-60987</_dlc_DocId>
    <_dlc_DocIdUrl xmlns="f850393d-10c2-43bd-a993-949a7869784b">
      <Url>https://teams.connect.tudelft.nl/misc/valorisation/pm/_layouts/15/DocIdRedir.aspx?ID=7UVC4VZMU2TM-94-60987</Url>
      <Description>7UVC4VZMU2TM-94-60987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CCD3508-A140-4E65-94ED-A82468A2F4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50393d-10c2-43bd-a993-949a7869784b"/>
    <ds:schemaRef ds:uri="6ee0d58f-be8a-4c00-a220-c50117b079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53A6B5-B80D-4622-B61B-A80F085753A0}">
  <ds:schemaRefs>
    <ds:schemaRef ds:uri="http://purl.org/dc/elements/1.1/"/>
    <ds:schemaRef ds:uri="http://schemas.microsoft.com/office/2006/metadata/properties"/>
    <ds:schemaRef ds:uri="f850393d-10c2-43bd-a993-949a7869784b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ee0d58f-be8a-4c00-a220-c50117b0790e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CA346AA-AC1D-49F1-969B-037F8BAC66B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45D34B1-2711-4EBE-BB0E-7EE73869788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758</TotalTime>
  <Words>1184</Words>
  <Application>Microsoft Office PowerPoint</Application>
  <PresentationFormat>On-screen Show (4:3)</PresentationFormat>
  <Paragraphs>151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g_d0_f12</vt:lpstr>
      <vt:lpstr>g_d0_f20</vt:lpstr>
      <vt:lpstr>g_d0_f9</vt:lpstr>
      <vt:lpstr>Open sans</vt:lpstr>
      <vt:lpstr>Open sans bold</vt:lpstr>
      <vt:lpstr>Tahoma</vt:lpstr>
      <vt:lpstr>Office Theme</vt:lpstr>
      <vt:lpstr>1_Office Theme</vt:lpstr>
      <vt:lpstr>PowerPoint Presentation</vt:lpstr>
      <vt:lpstr>Overview</vt:lpstr>
      <vt:lpstr>Challenge</vt:lpstr>
      <vt:lpstr>Social Housing Organisations</vt:lpstr>
      <vt:lpstr>No More Downcycling!</vt:lpstr>
      <vt:lpstr>Project Scope</vt:lpstr>
      <vt:lpstr>Plastic free house</vt:lpstr>
      <vt:lpstr>Design for re-use</vt:lpstr>
      <vt:lpstr>Construct with re-use</vt:lpstr>
      <vt:lpstr>Renovate with re-use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Nietiedt</dc:creator>
  <cp:lastModifiedBy>Vincent Gruis - BK</cp:lastModifiedBy>
  <cp:revision>100</cp:revision>
  <cp:lastPrinted>2023-02-17T12:05:32Z</cp:lastPrinted>
  <dcterms:created xsi:type="dcterms:W3CDTF">2019-01-23T08:11:31Z</dcterms:created>
  <dcterms:modified xsi:type="dcterms:W3CDTF">2023-03-01T11:46:20Z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0x010100EED9BA7CB775084EA333CA50B65D7830</vt:lpwstr>
  </property>
  <property fmtid="{D5CDD505-2E9C-101B-9397-08002B2CF9AE}" pid="3" name="_dlc_DocIdItemGuid">
    <vt:lpwstr>6a836ddb-75fd-489e-a343-711133a84a7f</vt:lpwstr>
  </property>
</Properties>
</file>