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2"/>
  </p:notesMasterIdLst>
  <p:handoutMasterIdLst>
    <p:handoutMasterId r:id="rId13"/>
  </p:handoutMasterIdLst>
  <p:sldIdLst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6E6"/>
    <a:srgbClr val="A90A2E"/>
    <a:srgbClr val="FFFFFF"/>
    <a:srgbClr val="A509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A1C15089-26E1-4612-9B2C-BD7E4B44B0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7B8DE96-BB47-4245-89F7-539028FFA9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31406-B105-486B-A2B3-5760568C32D2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DD04A96-E09D-43ED-BDE6-5A7F3D725A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A53BFE2-2E03-4D1F-95B0-8A01BAD9AC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AAF28-0E77-4843-876E-533ECBA3C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4240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CF478-719F-49F0-ADF3-358DCA558F98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4FA74-4F6D-4846-A69C-FAF75F1F78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27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8D466A-2670-44C6-BA60-98BE13621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7F063AF-85B1-40F8-8EA2-D939CC18A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E437-68E7-4188-98CD-63A47E2716DD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B9A357D-C352-4E4E-BB06-9922DE32D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30A0A74-ACDC-45A2-B390-56B11A4B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AA42-7E76-4046-8C35-7802D7326F93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4C29B20C-B5EB-4B6E-A62A-89BEE2446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200"/>
            <a:ext cx="10515600" cy="435240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8455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>
                <a:latin typeface="Source Sans Pro"/>
              </a:defRPr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Source Sans Pro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>
                <a:latin typeface="Source Sans Pro"/>
              </a:defRPr>
            </a:lvl1pPr>
          </a:lstStyle>
          <a:p>
            <a:pPr defTabSz="609585"/>
            <a:fld id="{8AE20535-FBD0-6B40-8FA0-712200EC9E6F}" type="datetimeFigureOut">
              <a:rPr lang="en-US" sz="2400" smtClean="0">
                <a:solidFill>
                  <a:prstClr val="white"/>
                </a:solidFill>
              </a:rPr>
              <a:pPr defTabSz="609585"/>
              <a:t>12/15/2020</a:t>
            </a:fld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>
                <a:latin typeface="Source Sans Pro"/>
              </a:defRPr>
            </a:lvl1pPr>
          </a:lstStyle>
          <a:p>
            <a:pPr defTabSz="60958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>
                <a:latin typeface="Source Sans Pro"/>
              </a:defRPr>
            </a:lvl1pPr>
          </a:lstStyle>
          <a:p>
            <a:pPr defTabSz="609585"/>
            <a:fld id="{1FCFB84F-FD68-2044-89B1-325B06FAFFF6}" type="slidenum">
              <a:rPr lang="en-US" sz="2400" smtClean="0">
                <a:solidFill>
                  <a:prstClr val="white"/>
                </a:solidFill>
              </a:rPr>
              <a:pPr defTabSz="609585"/>
              <a:t>‹nr.›</a:t>
            </a:fld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79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kom Onderwer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D92A0C7-5B41-4CA4-87F4-63889C2B6C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00"/>
            <a:ext cx="12191491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C3011D0-CBC3-4400-89CD-5DAF1BE968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88000"/>
            <a:ext cx="9144000" cy="1728000"/>
          </a:xfrm>
        </p:spPr>
        <p:txBody>
          <a:bodyPr anchor="b"/>
          <a:lstStyle>
            <a:lvl1pPr algn="ctr">
              <a:spcAft>
                <a:spcPts val="0"/>
              </a:spcAft>
              <a:defRPr sz="4000" b="0" i="1" cap="none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nl-NL" dirty="0"/>
              <a:t>&lt;Welkom bij&gt;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AD462F5-4990-45CF-9E79-8E8AE6F851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186000"/>
            <a:ext cx="9144000" cy="248400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4000" b="1" i="0" baseline="0">
                <a:solidFill>
                  <a:schemeClr val="bg1"/>
                </a:solidFill>
                <a:latin typeface="Oranda BT" panose="020A0603030505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&lt;Kopregel onderwerp&gt;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268E06-AD91-4DC5-9ECC-8E404E095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E437-68E7-4188-98CD-63A47E2716DD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ADB93A-554D-45EA-8659-AB7B9016A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E20BF7-365F-4846-A5F6-563F8E2E3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AA42-7E76-4046-8C35-7802D7326F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6648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kom Onderwerp Sprek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011D0-CBC3-4400-89CD-5DAF1BE968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88000"/>
            <a:ext cx="9144000" cy="1728000"/>
          </a:xfrm>
        </p:spPr>
        <p:txBody>
          <a:bodyPr anchor="b"/>
          <a:lstStyle>
            <a:lvl1pPr algn="ctr">
              <a:spcAft>
                <a:spcPts val="0"/>
              </a:spcAft>
              <a:defRPr sz="4000" baseline="0">
                <a:latin typeface="Oranda BT" panose="020A0603030505030204" pitchFamily="18" charset="0"/>
              </a:defRPr>
            </a:lvl1pPr>
          </a:lstStyle>
          <a:p>
            <a:r>
              <a:rPr lang="nl-NL" dirty="0"/>
              <a:t>&lt;Kopregel onderwerp&gt;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AD462F5-4990-45CF-9E79-8E8AE6F851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76000"/>
            <a:ext cx="9144000" cy="684000"/>
          </a:xfrm>
        </p:spPr>
        <p:txBody>
          <a:bodyPr anchor="b" anchorCtr="0"/>
          <a:lstStyle>
            <a:lvl1pPr marL="0" indent="0" algn="ctr">
              <a:buNone/>
              <a:defRPr sz="2400">
                <a:solidFill>
                  <a:srgbClr val="A5093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&lt;Spreker&gt;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268E06-AD91-4DC5-9ECC-8E404E095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E437-68E7-4188-98CD-63A47E2716DD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ADB93A-554D-45EA-8659-AB7B9016A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E20BF7-365F-4846-A5F6-563F8E2E3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AA42-7E76-4046-8C35-7802D7326F9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2B0F551-592D-499E-B80B-6CCBD29FCE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320000"/>
            <a:ext cx="9144000" cy="5760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&lt;Datum&gt;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5BA1CCC0-57F9-4F25-AB8A-4D3C9CC20C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5076000"/>
            <a:ext cx="9144000" cy="594000"/>
          </a:xfrm>
        </p:spPr>
        <p:txBody>
          <a:bodyPr anchor="b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nl-NL" dirty="0"/>
              <a:t>&lt;Locatie&gt;</a:t>
            </a:r>
          </a:p>
        </p:txBody>
      </p:sp>
    </p:spTree>
    <p:extLst>
      <p:ext uri="{BB962C8B-B14F-4D97-AF65-F5344CB8AC3E}">
        <p14:creationId xmlns:p14="http://schemas.microsoft.com/office/powerpoint/2010/main" val="121312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8A99B2-DBE3-44CE-AF6A-E936E348F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200"/>
            <a:ext cx="10515600" cy="435240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A3D06A-9607-4F25-8CD9-9BF8F0190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E437-68E7-4188-98CD-63A47E2716DD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34F178-ABDB-4C79-95D7-153C2A581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743BF7-4030-4CEE-8584-4FDE9D8A3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AA42-7E76-4046-8C35-7802D7326F93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D6BCBD7-07E9-426D-8D70-6F0DB7D0A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432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A3D06A-9607-4F25-8CD9-9BF8F0190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E437-68E7-4188-98CD-63A47E2716DD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34F178-ABDB-4C79-95D7-153C2A581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743BF7-4030-4CEE-8584-4FDE9D8A3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AA42-7E76-4046-8C35-7802D7326F93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10">
            <a:extLst>
              <a:ext uri="{FF2B5EF4-FFF2-40B4-BE49-F238E27FC236}">
                <a16:creationId xmlns:a16="http://schemas.microsoft.com/office/drawing/2014/main" id="{0BAB7672-6049-4CFD-B7A0-FBF2BA7ED7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800" y="1825200"/>
            <a:ext cx="10515600" cy="43524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131D29-C9F8-4F6A-A57B-57C1DA527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90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A3D06A-9607-4F25-8CD9-9BF8F0190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E437-68E7-4188-98CD-63A47E2716DD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34F178-ABDB-4C79-95D7-153C2A581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743BF7-4030-4CEE-8584-4FDE9D8A3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AA42-7E76-4046-8C35-7802D7326F93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10">
            <a:extLst>
              <a:ext uri="{FF2B5EF4-FFF2-40B4-BE49-F238E27FC236}">
                <a16:creationId xmlns:a16="http://schemas.microsoft.com/office/drawing/2014/main" id="{0BAB7672-6049-4CFD-B7A0-FBF2BA7ED7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800" y="1825200"/>
            <a:ext cx="10515600" cy="43524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DD3567-DF36-4F48-A2B9-14E092FF0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114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opsom. &amp;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A3D06A-9607-4F25-8CD9-9BF8F0190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E437-68E7-4188-98CD-63A47E2716DD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34F178-ABDB-4C79-95D7-153C2A581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743BF7-4030-4CEE-8584-4FDE9D8A3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AA42-7E76-4046-8C35-7802D7326F93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10">
            <a:extLst>
              <a:ext uri="{FF2B5EF4-FFF2-40B4-BE49-F238E27FC236}">
                <a16:creationId xmlns:a16="http://schemas.microsoft.com/office/drawing/2014/main" id="{0BAB7672-6049-4CFD-B7A0-FBF2BA7ED7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07200" y="1825200"/>
            <a:ext cx="5047200" cy="43524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DB07E152-0939-44B6-A2E3-8C1DB7A80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200"/>
            <a:ext cx="5047200" cy="435240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AAD4F1-2219-461F-B8E0-784175D56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574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afb. &amp;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A3D06A-9607-4F25-8CD9-9BF8F0190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E437-68E7-4188-98CD-63A47E2716DD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34F178-ABDB-4C79-95D7-153C2A581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743BF7-4030-4CEE-8584-4FDE9D8A3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AA42-7E76-4046-8C35-7802D7326F93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10">
            <a:extLst>
              <a:ext uri="{FF2B5EF4-FFF2-40B4-BE49-F238E27FC236}">
                <a16:creationId xmlns:a16="http://schemas.microsoft.com/office/drawing/2014/main" id="{0BAB7672-6049-4CFD-B7A0-FBF2BA7ED7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800" y="1825200"/>
            <a:ext cx="5047200" cy="43524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DB07E152-0939-44B6-A2E3-8C1DB7A80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7200" y="1825200"/>
            <a:ext cx="5047200" cy="435240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C6A4354-5991-4AC8-87C2-D1ED43385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638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maximaal 5 woor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0">
            <a:extLst>
              <a:ext uri="{FF2B5EF4-FFF2-40B4-BE49-F238E27FC236}">
                <a16:creationId xmlns:a16="http://schemas.microsoft.com/office/drawing/2014/main" id="{0BAB7672-6049-4CFD-B7A0-FBF2BA7ED7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A3D06A-9607-4F25-8CD9-9BF8F0190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E437-68E7-4188-98CD-63A47E2716DD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34F178-ABDB-4C79-95D7-153C2A581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743BF7-4030-4CEE-8584-4FDE9D8A3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AA42-7E76-4046-8C35-7802D7326F93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A807667-C969-401F-9F1B-339C16FBA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5502275"/>
            <a:ext cx="10515600" cy="728663"/>
          </a:xfrm>
        </p:spPr>
        <p:txBody>
          <a:bodyPr>
            <a:noAutofit/>
          </a:bodyPr>
          <a:lstStyle>
            <a:lvl1pPr>
              <a:defRPr sz="4800" b="0">
                <a:solidFill>
                  <a:schemeClr val="bg1"/>
                </a:solidFill>
              </a:defRPr>
            </a:lvl1pPr>
            <a:lvl2pPr>
              <a:defRPr sz="4800" b="0">
                <a:solidFill>
                  <a:schemeClr val="bg1"/>
                </a:solidFill>
              </a:defRPr>
            </a:lvl2pPr>
            <a:lvl3pPr>
              <a:defRPr sz="4800" b="0">
                <a:solidFill>
                  <a:schemeClr val="bg1"/>
                </a:solidFill>
              </a:defRPr>
            </a:lvl3pPr>
            <a:lvl4pPr>
              <a:defRPr sz="4800" b="0">
                <a:solidFill>
                  <a:schemeClr val="bg1"/>
                </a:solidFill>
              </a:defRPr>
            </a:lvl4pPr>
            <a:lvl5pPr>
              <a:defRPr sz="4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9551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kom Onderwer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D92A0C7-5B41-4CA4-87F4-63889C2B6C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491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C3011D0-CBC3-4400-89CD-5DAF1BE968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88000"/>
            <a:ext cx="9144000" cy="1728000"/>
          </a:xfrm>
        </p:spPr>
        <p:txBody>
          <a:bodyPr anchor="b"/>
          <a:lstStyle>
            <a:lvl1pPr algn="ctr">
              <a:spcAft>
                <a:spcPts val="0"/>
              </a:spcAft>
              <a:defRPr sz="4000" b="0" i="1" cap="none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nl-NL" dirty="0"/>
              <a:t>&lt;Welkom bij&gt;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AD462F5-4990-45CF-9E79-8E8AE6F851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186000"/>
            <a:ext cx="9144000" cy="248400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4000" b="1" i="0" baseline="0">
                <a:solidFill>
                  <a:schemeClr val="bg1"/>
                </a:solidFill>
                <a:latin typeface="Oranda BT" panose="020A0603030505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&lt;Kopregel onderwerp&gt;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268E06-AD91-4DC5-9ECC-8E404E095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E437-68E7-4188-98CD-63A47E2716DD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ADB93A-554D-45EA-8659-AB7B9016A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E20BF7-365F-4846-A5F6-563F8E2E3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AA42-7E76-4046-8C35-7802D7326F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134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kom Onderwerp Sprek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011D0-CBC3-4400-89CD-5DAF1BE968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88000"/>
            <a:ext cx="9144000" cy="1728000"/>
          </a:xfrm>
        </p:spPr>
        <p:txBody>
          <a:bodyPr anchor="b"/>
          <a:lstStyle>
            <a:lvl1pPr algn="ctr">
              <a:spcAft>
                <a:spcPts val="0"/>
              </a:spcAft>
              <a:defRPr sz="4000" baseline="0">
                <a:latin typeface="Oranda BT" panose="020A0603030505030204" pitchFamily="18" charset="0"/>
              </a:defRPr>
            </a:lvl1pPr>
          </a:lstStyle>
          <a:p>
            <a:r>
              <a:rPr lang="nl-NL" dirty="0"/>
              <a:t>&lt;Kopregel onderwerp&gt;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AD462F5-4990-45CF-9E79-8E8AE6F851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76000"/>
            <a:ext cx="9144000" cy="684000"/>
          </a:xfrm>
        </p:spPr>
        <p:txBody>
          <a:bodyPr anchor="b" anchorCtr="0"/>
          <a:lstStyle>
            <a:lvl1pPr marL="0" indent="0" algn="ctr">
              <a:buNone/>
              <a:defRPr sz="2400">
                <a:solidFill>
                  <a:srgbClr val="A5093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&lt;Spreker&gt;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268E06-AD91-4DC5-9ECC-8E404E095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E437-68E7-4188-98CD-63A47E2716DD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ADB93A-554D-45EA-8659-AB7B9016A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E20BF7-365F-4846-A5F6-563F8E2E3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AA42-7E76-4046-8C35-7802D7326F9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2B0F551-592D-499E-B80B-6CCBD29FCE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320000"/>
            <a:ext cx="9144000" cy="5760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&lt;Datum&gt;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5BA1CCC0-57F9-4F25-AB8A-4D3C9CC20C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5076000"/>
            <a:ext cx="9144000" cy="594000"/>
          </a:xfrm>
        </p:spPr>
        <p:txBody>
          <a:bodyPr anchor="b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nl-NL" dirty="0"/>
              <a:t>&lt;Locatie&gt;</a:t>
            </a:r>
          </a:p>
        </p:txBody>
      </p:sp>
    </p:spTree>
    <p:extLst>
      <p:ext uri="{BB962C8B-B14F-4D97-AF65-F5344CB8AC3E}">
        <p14:creationId xmlns:p14="http://schemas.microsoft.com/office/powerpoint/2010/main" val="219681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A310B41-216F-42D4-8260-96B1466F4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600"/>
            <a:ext cx="10515600" cy="132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9BE8EC6-81F5-4026-A5FB-DAFD4FAD3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200"/>
            <a:ext cx="10515600" cy="435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7EC651-EB04-4183-BCF7-8F0DB3D1EA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9E437-68E7-4188-98CD-63A47E2716DD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4B255E-26C9-4495-A430-F808FFDAE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F9C50B-6D48-4F01-BF06-CA596A9D3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0AA42-7E76-4046-8C35-7802D7326F93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6127F5C-1477-4DE8-B202-BC3D882819B7}"/>
              </a:ext>
            </a:extLst>
          </p:cNvPr>
          <p:cNvPicPr>
            <a:picLocks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98000"/>
            <a:ext cx="12204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3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50" r:id="rId2"/>
    <p:sldLayoutId id="2147483661" r:id="rId3"/>
    <p:sldLayoutId id="2147483662" r:id="rId4"/>
    <p:sldLayoutId id="2147483666" r:id="rId5"/>
    <p:sldLayoutId id="2147483667" r:id="rId6"/>
    <p:sldLayoutId id="2147483668" r:id="rId7"/>
    <p:sldLayoutId id="2147483670" r:id="rId8"/>
    <p:sldLayoutId id="2147483671" r:id="rId9"/>
    <p:sldLayoutId id="214748367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/>
          </a:solidFill>
          <a:latin typeface="Oranda BT" panose="020A0603030505030204" pitchFamily="18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A5093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5093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5093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5093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5093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A310B41-216F-42D4-8260-96B1466F4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9BE8EC6-81F5-4026-A5FB-DAFD4FAD3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7EC651-EB04-4183-BCF7-8F0DB3D1EA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9E437-68E7-4188-98CD-63A47E2716DD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4B255E-26C9-4495-A430-F808FFDAE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F9C50B-6D48-4F01-BF06-CA596A9D3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0AA42-7E76-4046-8C35-7802D7326F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3537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A50931"/>
          </a:solidFill>
          <a:latin typeface="Source Sans Pro" panose="020B0503030403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A5093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5093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5093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5093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5093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8F599AB-0E87-49D5-B3B8-A929926A22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FFFF"/>
                </a:solidFill>
              </a:rPr>
              <a:t>Webinar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1586E6C2-C9B1-4A5D-9334-4D03BBA588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How </a:t>
            </a:r>
            <a:r>
              <a:rPr lang="nl-NL" dirty="0" err="1" smtClean="0"/>
              <a:t>to</a:t>
            </a:r>
            <a:r>
              <a:rPr lang="nl-NL" dirty="0" smtClean="0"/>
              <a:t> plan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eHUB</a:t>
            </a:r>
            <a:r>
              <a:rPr lang="nl-NL" dirty="0" smtClean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699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000EDF-10A5-4594-B458-15CBFBE222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Webinar: How </a:t>
            </a:r>
            <a:r>
              <a:rPr lang="nl-NL" dirty="0" err="1" smtClean="0"/>
              <a:t>to</a:t>
            </a:r>
            <a:r>
              <a:rPr lang="nl-NL" dirty="0" smtClean="0"/>
              <a:t> plan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eHUB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1935D23-4908-4CDA-AB36-4AC4C81065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Jasper </a:t>
            </a:r>
            <a:r>
              <a:rPr lang="nl-NL" dirty="0" smtClean="0"/>
              <a:t>Meekes</a:t>
            </a:r>
          </a:p>
          <a:p>
            <a:r>
              <a:rPr lang="nl-NL" i="1" dirty="0" smtClean="0"/>
              <a:t>Policy </a:t>
            </a:r>
            <a:r>
              <a:rPr lang="nl-NL" i="1" dirty="0" err="1" smtClean="0"/>
              <a:t>advisor</a:t>
            </a:r>
            <a:r>
              <a:rPr lang="nl-NL" i="1" dirty="0" smtClean="0"/>
              <a:t> on </a:t>
            </a:r>
            <a:r>
              <a:rPr lang="nl-NL" i="1" dirty="0" err="1" smtClean="0"/>
              <a:t>Mobility</a:t>
            </a:r>
            <a:r>
              <a:rPr lang="nl-NL" i="1" dirty="0" smtClean="0"/>
              <a:t>, Nijmegen </a:t>
            </a:r>
            <a:r>
              <a:rPr lang="nl-NL" i="1" dirty="0" err="1" smtClean="0"/>
              <a:t>Municipality</a:t>
            </a:r>
            <a:endParaRPr lang="nl-NL" i="1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EB1201A-85FE-4DF9-8130-F6406E135E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15 </a:t>
            </a:r>
            <a:r>
              <a:rPr lang="nl-NL" dirty="0" smtClean="0"/>
              <a:t>December </a:t>
            </a:r>
            <a:r>
              <a:rPr lang="nl-NL" dirty="0" smtClean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7161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of stimulating shared mobility</a:t>
            </a:r>
          </a:p>
          <a:p>
            <a:endParaRPr lang="en-US" dirty="0" smtClean="0"/>
          </a:p>
          <a:p>
            <a:r>
              <a:rPr lang="en-US" dirty="0" smtClean="0"/>
              <a:t>Reduction of CO2 emission from traffic</a:t>
            </a:r>
          </a:p>
          <a:p>
            <a:endParaRPr lang="en-US" dirty="0" smtClean="0"/>
          </a:p>
          <a:p>
            <a:r>
              <a:rPr lang="en-US" dirty="0" smtClean="0"/>
              <a:t>Persuading car owners to get rid of (2</a:t>
            </a:r>
            <a:r>
              <a:rPr lang="en-US" baseline="30000" dirty="0" smtClean="0"/>
              <a:t>nd</a:t>
            </a:r>
            <a:r>
              <a:rPr lang="en-US" dirty="0" smtClean="0"/>
              <a:t>) car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64CB75-8203-4A68-846E-B6BCC11A8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eHUBS</a:t>
            </a:r>
            <a:r>
              <a:rPr lang="nl-NL" dirty="0" smtClean="0"/>
              <a:t> Nijmegen/Arnhem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529" y="1688400"/>
            <a:ext cx="3850397" cy="4609631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486EEE19-3391-4A15-93E7-ED6179DEE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109" y="4790931"/>
            <a:ext cx="3212904" cy="138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7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Mix of top-down </a:t>
            </a:r>
            <a:r>
              <a:rPr lang="nl-NL" dirty="0" err="1" smtClean="0"/>
              <a:t>and</a:t>
            </a:r>
            <a:r>
              <a:rPr lang="nl-NL" dirty="0" smtClean="0"/>
              <a:t> bottom-up </a:t>
            </a:r>
            <a:r>
              <a:rPr lang="nl-NL" dirty="0" err="1" smtClean="0"/>
              <a:t>methods</a:t>
            </a:r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Combining</a:t>
            </a:r>
            <a:r>
              <a:rPr lang="nl-NL" dirty="0" smtClean="0"/>
              <a:t> market </a:t>
            </a:r>
            <a:r>
              <a:rPr lang="nl-NL" dirty="0" err="1" smtClean="0"/>
              <a:t>demand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policy goals</a:t>
            </a:r>
          </a:p>
          <a:p>
            <a:endParaRPr lang="nl-NL" dirty="0"/>
          </a:p>
          <a:p>
            <a:r>
              <a:rPr lang="nl-NL" dirty="0" err="1" smtClean="0"/>
              <a:t>Pragmatic</a:t>
            </a:r>
            <a:r>
              <a:rPr lang="nl-NL" dirty="0" smtClean="0"/>
              <a:t> approach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final</a:t>
            </a:r>
            <a:r>
              <a:rPr lang="nl-NL" dirty="0" smtClean="0"/>
              <a:t> </a:t>
            </a:r>
            <a:r>
              <a:rPr lang="nl-NL" dirty="0" err="1" smtClean="0"/>
              <a:t>location</a:t>
            </a:r>
            <a:endParaRPr lang="nl-NL" dirty="0" smtClean="0"/>
          </a:p>
          <a:p>
            <a:pPr lvl="1"/>
            <a:r>
              <a:rPr lang="nl-NL" dirty="0" smtClean="0"/>
              <a:t>Availability of public </a:t>
            </a:r>
            <a:r>
              <a:rPr lang="nl-NL" dirty="0" err="1" smtClean="0"/>
              <a:t>space</a:t>
            </a:r>
            <a:endParaRPr lang="nl-NL" dirty="0" smtClean="0"/>
          </a:p>
          <a:p>
            <a:pPr lvl="1"/>
            <a:r>
              <a:rPr lang="nl-NL" dirty="0" smtClean="0"/>
              <a:t>On site traffic</a:t>
            </a:r>
          </a:p>
          <a:p>
            <a:pPr lvl="1"/>
            <a:r>
              <a:rPr lang="nl-NL" dirty="0" err="1" smtClean="0"/>
              <a:t>Local</a:t>
            </a:r>
            <a:r>
              <a:rPr lang="nl-NL" dirty="0" smtClean="0"/>
              <a:t> </a:t>
            </a:r>
            <a:r>
              <a:rPr lang="nl-NL" dirty="0" err="1" smtClean="0"/>
              <a:t>initiative</a:t>
            </a: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Location</a:t>
            </a:r>
            <a:r>
              <a:rPr lang="nl-NL" dirty="0" smtClean="0"/>
              <a:t> </a:t>
            </a:r>
            <a:r>
              <a:rPr lang="nl-NL" dirty="0" err="1" smtClean="0"/>
              <a:t>determination</a:t>
            </a:r>
            <a:endParaRPr lang="nl-NL" dirty="0"/>
          </a:p>
        </p:txBody>
      </p:sp>
      <p:grpSp>
        <p:nvGrpSpPr>
          <p:cNvPr id="8" name="Groep 7"/>
          <p:cNvGrpSpPr>
            <a:grpSpLocks noChangeAspect="1"/>
          </p:cNvGrpSpPr>
          <p:nvPr/>
        </p:nvGrpSpPr>
        <p:grpSpPr>
          <a:xfrm>
            <a:off x="7491268" y="3101390"/>
            <a:ext cx="4700732" cy="3756610"/>
            <a:chOff x="1357919" y="-113261"/>
            <a:chExt cx="9010650" cy="7200900"/>
          </a:xfrm>
        </p:grpSpPr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7919" y="-113261"/>
              <a:ext cx="9010650" cy="7200900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98969" y="580505"/>
              <a:ext cx="293024" cy="293024"/>
            </a:xfrm>
            <a:prstGeom prst="rect">
              <a:avLst/>
            </a:prstGeom>
          </p:spPr>
        </p:pic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78235" y="1462196"/>
              <a:ext cx="292633" cy="292633"/>
            </a:xfrm>
            <a:prstGeom prst="rect">
              <a:avLst/>
            </a:prstGeom>
          </p:spPr>
        </p:pic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92191" y="2844337"/>
              <a:ext cx="293024" cy="293024"/>
            </a:xfrm>
            <a:prstGeom prst="rect">
              <a:avLst/>
            </a:prstGeom>
          </p:spPr>
        </p:pic>
        <p:pic>
          <p:nvPicPr>
            <p:cNvPr id="13" name="Afbeelding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9577" y="3963439"/>
              <a:ext cx="293024" cy="293024"/>
            </a:xfrm>
            <a:prstGeom prst="rect">
              <a:avLst/>
            </a:prstGeom>
          </p:spPr>
        </p:pic>
        <p:pic>
          <p:nvPicPr>
            <p:cNvPr id="14" name="Afbeelding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26134" y="3340677"/>
              <a:ext cx="293024" cy="293024"/>
            </a:xfrm>
            <a:prstGeom prst="rect">
              <a:avLst/>
            </a:prstGeom>
          </p:spPr>
        </p:pic>
        <p:pic>
          <p:nvPicPr>
            <p:cNvPr id="15" name="Afbeelding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46125" y="3137361"/>
              <a:ext cx="293024" cy="293024"/>
            </a:xfrm>
            <a:prstGeom prst="rect">
              <a:avLst/>
            </a:prstGeom>
          </p:spPr>
        </p:pic>
        <p:pic>
          <p:nvPicPr>
            <p:cNvPr id="16" name="Afbeelding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35635" y="3816927"/>
              <a:ext cx="293024" cy="293024"/>
            </a:xfrm>
            <a:prstGeom prst="rect">
              <a:avLst/>
            </a:prstGeom>
          </p:spPr>
        </p:pic>
        <p:pic>
          <p:nvPicPr>
            <p:cNvPr id="17" name="Afbeelding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87339" y="6127865"/>
              <a:ext cx="293024" cy="293024"/>
            </a:xfrm>
            <a:prstGeom prst="rect">
              <a:avLst/>
            </a:prstGeom>
          </p:spPr>
        </p:pic>
        <p:pic>
          <p:nvPicPr>
            <p:cNvPr id="18" name="Afbeelding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0306" y="4965988"/>
              <a:ext cx="293024" cy="293024"/>
            </a:xfrm>
            <a:prstGeom prst="rect">
              <a:avLst/>
            </a:prstGeom>
          </p:spPr>
        </p:pic>
        <p:pic>
          <p:nvPicPr>
            <p:cNvPr id="19" name="Afbeelding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32043" y="5112500"/>
              <a:ext cx="293024" cy="293024"/>
            </a:xfrm>
            <a:prstGeom prst="rect">
              <a:avLst/>
            </a:prstGeom>
          </p:spPr>
        </p:pic>
      </p:grpSp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3600"/>
            <a:ext cx="3277634" cy="3853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969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Pilot project – flexibility is </a:t>
            </a:r>
            <a:r>
              <a:rPr lang="nl-NL" dirty="0" err="1" smtClean="0"/>
              <a:t>key</a:t>
            </a:r>
            <a:endParaRPr lang="nl-NL" dirty="0" smtClean="0"/>
          </a:p>
          <a:p>
            <a:pPr lvl="1"/>
            <a:r>
              <a:rPr lang="nl-NL" dirty="0" smtClean="0"/>
              <a:t>Permit-free</a:t>
            </a:r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Battery</a:t>
            </a:r>
            <a:r>
              <a:rPr lang="nl-NL" dirty="0" smtClean="0"/>
              <a:t> swap </a:t>
            </a:r>
            <a:r>
              <a:rPr lang="nl-NL" dirty="0" err="1" smtClean="0"/>
              <a:t>for</a:t>
            </a:r>
            <a:r>
              <a:rPr lang="nl-NL" dirty="0" smtClean="0"/>
              <a:t> (cargo)bikes</a:t>
            </a:r>
          </a:p>
          <a:p>
            <a:endParaRPr lang="nl-NL" dirty="0"/>
          </a:p>
          <a:p>
            <a:r>
              <a:rPr lang="nl-NL" dirty="0" smtClean="0"/>
              <a:t>Using </a:t>
            </a:r>
            <a:r>
              <a:rPr lang="nl-NL" dirty="0" err="1" smtClean="0"/>
              <a:t>existing</a:t>
            </a:r>
            <a:r>
              <a:rPr lang="nl-NL" dirty="0" smtClean="0"/>
              <a:t> </a:t>
            </a:r>
            <a:r>
              <a:rPr lang="nl-NL" dirty="0" err="1" smtClean="0"/>
              <a:t>car</a:t>
            </a:r>
            <a:r>
              <a:rPr lang="nl-NL" dirty="0" smtClean="0"/>
              <a:t> </a:t>
            </a:r>
            <a:r>
              <a:rPr lang="nl-NL" dirty="0" err="1" smtClean="0"/>
              <a:t>charging</a:t>
            </a:r>
            <a:r>
              <a:rPr lang="nl-NL" dirty="0" smtClean="0"/>
              <a:t> </a:t>
            </a:r>
            <a:r>
              <a:rPr lang="nl-NL" dirty="0" err="1" smtClean="0"/>
              <a:t>infrastructure</a:t>
            </a:r>
            <a:r>
              <a:rPr lang="nl-NL" dirty="0" smtClean="0"/>
              <a:t> </a:t>
            </a:r>
            <a:r>
              <a:rPr lang="nl-NL" dirty="0" err="1" smtClean="0"/>
              <a:t>where</a:t>
            </a:r>
            <a:r>
              <a:rPr lang="nl-NL" dirty="0" smtClean="0"/>
              <a:t> </a:t>
            </a:r>
            <a:r>
              <a:rPr lang="nl-NL" dirty="0" err="1" smtClean="0"/>
              <a:t>possible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Start </a:t>
            </a:r>
            <a:r>
              <a:rPr lang="nl-NL" dirty="0" err="1" smtClean="0"/>
              <a:t>with</a:t>
            </a:r>
            <a:r>
              <a:rPr lang="nl-NL" dirty="0" smtClean="0"/>
              <a:t> set </a:t>
            </a:r>
            <a:r>
              <a:rPr lang="nl-NL" dirty="0" err="1" smtClean="0"/>
              <a:t>number</a:t>
            </a:r>
            <a:r>
              <a:rPr lang="nl-NL" dirty="0" smtClean="0"/>
              <a:t>/types of </a:t>
            </a:r>
            <a:r>
              <a:rPr lang="nl-NL" dirty="0" err="1" smtClean="0"/>
              <a:t>vehicles</a:t>
            </a:r>
            <a:r>
              <a:rPr lang="nl-NL" dirty="0" smtClean="0"/>
              <a:t> </a:t>
            </a:r>
          </a:p>
          <a:p>
            <a:endParaRPr lang="nl-NL" dirty="0"/>
          </a:p>
          <a:p>
            <a:r>
              <a:rPr lang="nl-NL" dirty="0" smtClean="0"/>
              <a:t>Monitor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adapt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actual</a:t>
            </a:r>
            <a:r>
              <a:rPr lang="nl-NL" dirty="0" smtClean="0"/>
              <a:t> </a:t>
            </a:r>
            <a:r>
              <a:rPr lang="nl-NL" dirty="0" err="1" smtClean="0"/>
              <a:t>usage</a:t>
            </a: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eHUB</a:t>
            </a:r>
            <a:r>
              <a:rPr lang="nl-NL" dirty="0" smtClean="0"/>
              <a:t> </a:t>
            </a:r>
            <a:r>
              <a:rPr lang="nl-NL" dirty="0" err="1" smtClean="0"/>
              <a:t>facilities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314" y="3498979"/>
            <a:ext cx="4437485" cy="295832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382" y="74644"/>
            <a:ext cx="4445418" cy="330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5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Communication is </a:t>
            </a:r>
            <a:r>
              <a:rPr lang="nl-NL" dirty="0" err="1" smtClean="0"/>
              <a:t>key</a:t>
            </a:r>
            <a:endParaRPr lang="nl-NL" dirty="0" smtClean="0"/>
          </a:p>
          <a:p>
            <a:pPr lvl="1"/>
            <a:r>
              <a:rPr lang="nl-NL" dirty="0" smtClean="0"/>
              <a:t>Marketing </a:t>
            </a:r>
            <a:r>
              <a:rPr lang="nl-NL" dirty="0" err="1" smtClean="0"/>
              <a:t>strategy</a:t>
            </a:r>
            <a:r>
              <a:rPr lang="nl-NL" dirty="0" smtClean="0"/>
              <a:t> </a:t>
            </a:r>
            <a:r>
              <a:rPr lang="nl-NL" dirty="0" err="1" smtClean="0"/>
              <a:t>developed</a:t>
            </a:r>
            <a:endParaRPr lang="nl-NL" dirty="0" smtClean="0"/>
          </a:p>
          <a:p>
            <a:pPr lvl="1"/>
            <a:r>
              <a:rPr lang="nl-NL" dirty="0" smtClean="0"/>
              <a:t>Brand </a:t>
            </a:r>
            <a:r>
              <a:rPr lang="nl-NL" dirty="0" err="1" smtClean="0"/>
              <a:t>deployment</a:t>
            </a:r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Behavioral</a:t>
            </a:r>
            <a:r>
              <a:rPr lang="nl-NL" dirty="0" smtClean="0"/>
              <a:t> change</a:t>
            </a:r>
          </a:p>
          <a:p>
            <a:pPr lvl="1"/>
            <a:r>
              <a:rPr lang="nl-NL" dirty="0" smtClean="0"/>
              <a:t>New </a:t>
            </a:r>
            <a:r>
              <a:rPr lang="nl-NL" dirty="0" err="1" smtClean="0"/>
              <a:t>interventions</a:t>
            </a:r>
            <a:r>
              <a:rPr lang="nl-NL" dirty="0" smtClean="0"/>
              <a:t> </a:t>
            </a:r>
            <a:r>
              <a:rPr lang="nl-NL" dirty="0" err="1" smtClean="0"/>
              <a:t>planned</a:t>
            </a:r>
            <a:endParaRPr lang="nl-NL" dirty="0" smtClean="0"/>
          </a:p>
          <a:p>
            <a:pPr lvl="1"/>
            <a:r>
              <a:rPr lang="nl-NL" dirty="0" err="1" smtClean="0"/>
              <a:t>Initial</a:t>
            </a:r>
            <a:r>
              <a:rPr lang="nl-NL" dirty="0" smtClean="0"/>
              <a:t> focus on </a:t>
            </a:r>
            <a:r>
              <a:rPr lang="nl-NL" dirty="0" err="1" smtClean="0"/>
              <a:t>using</a:t>
            </a:r>
            <a:r>
              <a:rPr lang="nl-NL" dirty="0" smtClean="0"/>
              <a:t> </a:t>
            </a:r>
            <a:r>
              <a:rPr lang="nl-NL" dirty="0" err="1" smtClean="0"/>
              <a:t>eHUBS</a:t>
            </a:r>
            <a:endParaRPr lang="nl-NL" dirty="0" smtClean="0"/>
          </a:p>
          <a:p>
            <a:pPr lvl="1"/>
            <a:r>
              <a:rPr lang="nl-NL" dirty="0" err="1" smtClean="0"/>
              <a:t>Secondary</a:t>
            </a:r>
            <a:r>
              <a:rPr lang="nl-NL" dirty="0" smtClean="0"/>
              <a:t> focus on </a:t>
            </a:r>
            <a:r>
              <a:rPr lang="nl-NL" dirty="0" err="1" smtClean="0"/>
              <a:t>getting</a:t>
            </a:r>
            <a:r>
              <a:rPr lang="nl-NL" dirty="0" smtClean="0"/>
              <a:t> </a:t>
            </a:r>
            <a:r>
              <a:rPr lang="nl-NL" dirty="0" err="1" smtClean="0"/>
              <a:t>people</a:t>
            </a:r>
            <a:r>
              <a:rPr lang="nl-NL" dirty="0" smtClean="0"/>
              <a:t> out of (</a:t>
            </a:r>
            <a:r>
              <a:rPr lang="nl-NL" dirty="0" err="1" smtClean="0"/>
              <a:t>own</a:t>
            </a:r>
            <a:r>
              <a:rPr lang="nl-NL" dirty="0" smtClean="0"/>
              <a:t>) </a:t>
            </a:r>
            <a:r>
              <a:rPr lang="nl-NL" dirty="0" err="1" smtClean="0"/>
              <a:t>car</a:t>
            </a:r>
            <a:endParaRPr lang="nl-NL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eHUB</a:t>
            </a:r>
            <a:r>
              <a:rPr lang="nl-NL" dirty="0" smtClean="0"/>
              <a:t> </a:t>
            </a:r>
            <a:r>
              <a:rPr lang="nl-NL" dirty="0" err="1" smtClean="0"/>
              <a:t>usage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570" y="168319"/>
            <a:ext cx="3177097" cy="38531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063" y="2108179"/>
            <a:ext cx="3356540" cy="421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9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558" y="138363"/>
            <a:ext cx="9480884" cy="658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2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775" y="69243"/>
            <a:ext cx="9043164" cy="639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7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 err="1" smtClean="0"/>
              <a:t>Thank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attention!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r>
              <a:rPr lang="nl-NL" sz="2800" dirty="0" smtClean="0"/>
              <a:t>j.meekes@nijmegen.nl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413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-model">
  <a:themeElements>
    <a:clrScheme name="Huisstijl">
      <a:dk1>
        <a:sysClr val="windowText" lastClr="000000"/>
      </a:dk1>
      <a:lt1>
        <a:srgbClr val="FFFFFF"/>
      </a:lt1>
      <a:dk2>
        <a:srgbClr val="C76667"/>
      </a:dk2>
      <a:lt2>
        <a:srgbClr val="A90A2E"/>
      </a:lt2>
      <a:accent1>
        <a:srgbClr val="DCA09B"/>
      </a:accent1>
      <a:accent2>
        <a:srgbClr val="03A9F4"/>
      </a:accent2>
      <a:accent3>
        <a:srgbClr val="B0D0EF"/>
      </a:accent3>
      <a:accent4>
        <a:srgbClr val="F57C00"/>
      </a:accent4>
      <a:accent5>
        <a:srgbClr val="F8B472"/>
      </a:accent5>
      <a:accent6>
        <a:srgbClr val="9E9D24"/>
      </a:accent6>
      <a:hlink>
        <a:srgbClr val="61B5A5"/>
      </a:hlink>
      <a:folHlink>
        <a:srgbClr val="B8DAD4"/>
      </a:folHlink>
    </a:clrScheme>
    <a:fontScheme name="Huisstijl Nijmegen">
      <a:majorFont>
        <a:latin typeface="Oranda BT"/>
        <a:ea typeface=""/>
        <a:cs typeface=""/>
      </a:majorFont>
      <a:minorFont>
        <a:latin typeface="Source Sans Pr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eedbeeld" id="{08D1E6DE-AB05-4B2F-A9A2-05764A4440BA}" vid="{C74ACEDA-E9E9-471B-BDCA-34499E96AF9B}"/>
    </a:ext>
  </a:extLst>
</a:theme>
</file>

<file path=ppt/theme/theme2.xml><?xml version="1.0" encoding="utf-8"?>
<a:theme xmlns:a="http://schemas.openxmlformats.org/drawingml/2006/main" name="Welkom-model">
  <a:themeElements>
    <a:clrScheme name="Huisstijl">
      <a:dk1>
        <a:sysClr val="windowText" lastClr="000000"/>
      </a:dk1>
      <a:lt1>
        <a:srgbClr val="FFFFFF"/>
      </a:lt1>
      <a:dk2>
        <a:srgbClr val="A90A2E"/>
      </a:dk2>
      <a:lt2>
        <a:srgbClr val="C76667"/>
      </a:lt2>
      <a:accent1>
        <a:srgbClr val="DCA09B"/>
      </a:accent1>
      <a:accent2>
        <a:srgbClr val="03A9F4"/>
      </a:accent2>
      <a:accent3>
        <a:srgbClr val="B0D0EF"/>
      </a:accent3>
      <a:accent4>
        <a:srgbClr val="F57C00"/>
      </a:accent4>
      <a:accent5>
        <a:srgbClr val="F8B472"/>
      </a:accent5>
      <a:accent6>
        <a:srgbClr val="9E9D24"/>
      </a:accent6>
      <a:hlink>
        <a:srgbClr val="61B5A5"/>
      </a:hlink>
      <a:folHlink>
        <a:srgbClr val="B8DAD4"/>
      </a:folHlink>
    </a:clrScheme>
    <a:fontScheme name="Huisstijl Nijmegen">
      <a:majorFont>
        <a:latin typeface="Oranda BT"/>
        <a:ea typeface=""/>
        <a:cs typeface=""/>
      </a:majorFont>
      <a:minorFont>
        <a:latin typeface="Source Sans Pr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eedbeeld" id="{08D1E6DE-AB05-4B2F-A9A2-05764A4440BA}" vid="{800A4E6B-25A9-4232-92C1-FE9766CD4578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E8CB689BBF064F911E71EFFC1CB2A3" ma:contentTypeVersion="12" ma:contentTypeDescription="Create a new document." ma:contentTypeScope="" ma:versionID="1e2cd7c67867bd7bb5ad151b0e20b066">
  <xsd:schema xmlns:xsd="http://www.w3.org/2001/XMLSchema" xmlns:xs="http://www.w3.org/2001/XMLSchema" xmlns:p="http://schemas.microsoft.com/office/2006/metadata/properties" xmlns:ns2="fb7a3a8e-7964-4418-ab96-7edc9afd578f" xmlns:ns3="07e80eab-9d26-4ae7-bd74-003410c928f3" targetNamespace="http://schemas.microsoft.com/office/2006/metadata/properties" ma:root="true" ma:fieldsID="01c9d145678a15876d180ce708d88036" ns2:_="" ns3:_="">
    <xsd:import namespace="fb7a3a8e-7964-4418-ab96-7edc9afd578f"/>
    <xsd:import namespace="07e80eab-9d26-4ae7-bd74-003410c928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7a3a8e-7964-4418-ab96-7edc9afd57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80eab-9d26-4ae7-bd74-003410c928f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2B1012-D96D-4B20-B0DD-B1C3D107ED33}"/>
</file>

<file path=customXml/itemProps2.xml><?xml version="1.0" encoding="utf-8"?>
<ds:datastoreItem xmlns:ds="http://schemas.openxmlformats.org/officeDocument/2006/customXml" ds:itemID="{65BD0085-86F1-405F-8BED-B1EFB5B7EFD4}"/>
</file>

<file path=customXml/itemProps3.xml><?xml version="1.0" encoding="utf-8"?>
<ds:datastoreItem xmlns:ds="http://schemas.openxmlformats.org/officeDocument/2006/customXml" ds:itemID="{3769297D-79A6-46B1-839C-20C871A94336}"/>
</file>

<file path=docProps/app.xml><?xml version="1.0" encoding="utf-8"?>
<Properties xmlns="http://schemas.openxmlformats.org/officeDocument/2006/extended-properties" xmlns:vt="http://schemas.openxmlformats.org/officeDocument/2006/docPropsVTypes">
  <Template>GN Powerpoint Breedbeeld</Template>
  <TotalTime>133</TotalTime>
  <Words>152</Words>
  <Application>Microsoft Office PowerPoint</Application>
  <PresentationFormat>Breedbeeld</PresentationFormat>
  <Paragraphs>45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Arial</vt:lpstr>
      <vt:lpstr>Calibri</vt:lpstr>
      <vt:lpstr>Oranda BT</vt:lpstr>
      <vt:lpstr>Source Sans Pro</vt:lpstr>
      <vt:lpstr>Wingdings</vt:lpstr>
      <vt:lpstr>Presentatie-model</vt:lpstr>
      <vt:lpstr>Welkom-model</vt:lpstr>
      <vt:lpstr>Webinar</vt:lpstr>
      <vt:lpstr>Webinar: How to plan your eHUB?</vt:lpstr>
      <vt:lpstr>eHUBS Nijmegen/Arnhem</vt:lpstr>
      <vt:lpstr>Location determination</vt:lpstr>
      <vt:lpstr>eHUB facilities</vt:lpstr>
      <vt:lpstr>eHUB usage</vt:lpstr>
      <vt:lpstr>PowerPoint-presentatie</vt:lpstr>
      <vt:lpstr>PowerPoint-presentatie</vt:lpstr>
      <vt:lpstr>Thank you for your attention!  </vt:lpstr>
    </vt:vector>
  </TitlesOfParts>
  <Company>Ict Rijk van Nijmegen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</dc:title>
  <dc:creator>Jasper Meekes</dc:creator>
  <cp:lastModifiedBy>Jasper Meekes</cp:lastModifiedBy>
  <cp:revision>8</cp:revision>
  <dcterms:created xsi:type="dcterms:W3CDTF">2020-12-14T13:56:40Z</dcterms:created>
  <dcterms:modified xsi:type="dcterms:W3CDTF">2020-12-15T09:23:20Z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0x01010099E8CB689BBF064F911E71EFFC1CB2A3</vt:lpwstr>
  </property>
</Properties>
</file>