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  <p:sldMasterId id="2147484035" r:id="rId2"/>
    <p:sldMasterId id="2147484023" r:id="rId3"/>
  </p:sldMasterIdLst>
  <p:notesMasterIdLst>
    <p:notesMasterId r:id="rId8"/>
  </p:notesMasterIdLst>
  <p:handoutMasterIdLst>
    <p:handoutMasterId r:id="rId9"/>
  </p:handoutMasterIdLst>
  <p:sldIdLst>
    <p:sldId id="535" r:id="rId4"/>
    <p:sldId id="537" r:id="rId5"/>
    <p:sldId id="712" r:id="rId6"/>
    <p:sldId id="783" r:id="rId7"/>
  </p:sldIdLst>
  <p:sldSz cx="13004800" cy="975360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129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26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39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518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5650" algn="l" defTabSz="457129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2778" algn="l" defTabSz="457129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199909" algn="l" defTabSz="457129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039" algn="l" defTabSz="457129" rtl="0" eaLnBrk="1" latinLnBrk="0" hangingPunct="1">
      <a:defRPr sz="43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ncalo Homem De Almeida Rodriguez Correia" initials="GHAC" lastIdx="1" clrIdx="0"/>
  <p:cmAuthor id="1" name="Gonçalo Correia" initials="GC" lastIdx="8" clrIdx="1"/>
  <p:cmAuthor id="2" name="Fanchao Liao" initials="FL" lastIdx="1" clrIdx="2">
    <p:extLst>
      <p:ext uri="{19B8F6BF-5375-455C-9EA6-DF929625EA0E}">
        <p15:presenceInfo xmlns:p15="http://schemas.microsoft.com/office/powerpoint/2012/main" userId="c679244f0a7fd95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3" autoAdjust="0"/>
    <p:restoredTop sz="89005" autoAdjust="0"/>
  </p:normalViewPr>
  <p:slideViewPr>
    <p:cSldViewPr>
      <p:cViewPr varScale="1">
        <p:scale>
          <a:sx n="63" d="100"/>
          <a:sy n="63" d="100"/>
        </p:scale>
        <p:origin x="1744" y="5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ヒラギノ角ゴ ProN W3" charset="-128"/>
                <a:cs typeface="Arial" pitchFamily="34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9372FD76-EB9F-764F-8F27-36E8BD5ED777}" type="datetimeFigureOut">
              <a:rPr lang="nl-NL"/>
              <a:pPr/>
              <a:t>23-9-2020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ヒラギノ角ゴ ProN W3" charset="-128"/>
                <a:cs typeface="Arial" pitchFamily="34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DE590830-9B4B-9C4D-966D-6D12B13B6D6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77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1D9F9-3769-E54C-B9DD-B0DA30EEDA23}" type="datetimeFigureOut">
              <a:rPr lang="nl-NL"/>
              <a:pPr/>
              <a:t>23-9-2020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D37AB-0158-D143-B9D4-A5272563F8A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69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26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5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650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778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D37AB-0158-D143-B9D4-A5272563F8A7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34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12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5200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9682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43058" y="650240"/>
            <a:ext cx="2544515" cy="693815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04996" y="650240"/>
            <a:ext cx="7421316" cy="69381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38804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996" y="650240"/>
            <a:ext cx="10182578" cy="15172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285" y="2600960"/>
            <a:ext cx="4967111" cy="49874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0145" y="2600960"/>
            <a:ext cx="4969368" cy="2384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00145" y="5201920"/>
            <a:ext cx="4969368" cy="2386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0519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6"/>
            <a:ext cx="9102726" cy="2492375"/>
          </a:xfrm>
          <a:prstGeom prst="rect">
            <a:avLst/>
          </a:prstGeom>
        </p:spPr>
        <p:txBody>
          <a:bodyPr lIns="91435" tIns="45718" rIns="91435" bIns="4571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6"/>
            <a:ext cx="9102726" cy="2492375"/>
          </a:xfrm>
          <a:prstGeom prst="rect">
            <a:avLst/>
          </a:prstGeom>
        </p:spPr>
        <p:txBody>
          <a:bodyPr lIns="91435" tIns="45718" rIns="91435" bIns="4571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6" y="2276476"/>
            <a:ext cx="11703050" cy="6435725"/>
          </a:xfrm>
          <a:prstGeom prst="rect">
            <a:avLst/>
          </a:prstGeom>
        </p:spPr>
        <p:txBody>
          <a:bodyPr lIns="91435" tIns="45718" rIns="91435" bIns="4571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2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1"/>
            <a:ext cx="11053761" cy="1936750"/>
          </a:xfrm>
          <a:prstGeom prst="rect">
            <a:avLst/>
          </a:prstGeom>
        </p:spPr>
        <p:txBody>
          <a:bodyPr lIns="91435" tIns="45718" rIns="91435" bIns="45718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  <a:prstGeom prst="rect">
            <a:avLst/>
          </a:prstGeom>
        </p:spPr>
        <p:txBody>
          <a:bodyPr lIns="91435" tIns="45718" rIns="91435" bIns="45718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49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7" y="2276476"/>
            <a:ext cx="5775324" cy="6435725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2" y="2276476"/>
            <a:ext cx="5775324" cy="6435725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4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  <a:prstGeom prst="rect">
            <a:avLst/>
          </a:prstGeom>
        </p:spPr>
        <p:txBody>
          <a:bodyPr lIns="91435" tIns="45718" rIns="91435" bIns="45718"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  <a:prstGeom prst="rect">
            <a:avLst/>
          </a:prstGeom>
        </p:spPr>
        <p:txBody>
          <a:bodyPr lIns="91435" tIns="45718" rIns="91435" bIns="45718"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4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194344" y="-235768"/>
            <a:ext cx="13609512" cy="1015312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5" tIns="45712" rIns="91425" bIns="45712" numCol="1" spcCol="0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6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5" name="Picture 3" descr="TU_P5#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54" y="8621217"/>
            <a:ext cx="1921953" cy="1183922"/>
          </a:xfrm>
          <a:prstGeom prst="rect">
            <a:avLst/>
          </a:prstGeom>
        </p:spPr>
      </p:pic>
      <p:pic>
        <p:nvPicPr>
          <p:cNvPr id="7" name="Picture 6" descr="TU_P4~blac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4" y="8620718"/>
            <a:ext cx="1918785" cy="11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44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4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3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7" y="388940"/>
            <a:ext cx="4278313" cy="1652587"/>
          </a:xfrm>
          <a:prstGeom prst="rect">
            <a:avLst/>
          </a:prstGeom>
        </p:spPr>
        <p:txBody>
          <a:bodyPr lIns="91435" tIns="45718" rIns="91435" bIns="45718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3" cy="8323263"/>
          </a:xfrm>
          <a:prstGeom prst="rect">
            <a:avLst/>
          </a:prstGeom>
        </p:spPr>
        <p:txBody>
          <a:bodyPr lIns="91435" tIns="45718" rIns="91435" bIns="45718"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7" y="2041526"/>
            <a:ext cx="4278313" cy="6670674"/>
          </a:xfrm>
          <a:prstGeom prst="rect">
            <a:avLst/>
          </a:prstGeom>
        </p:spPr>
        <p:txBody>
          <a:bodyPr lIns="91435" tIns="45718" rIns="91435" bIns="45718"/>
          <a:lstStyle>
            <a:lvl1pPr marL="0" indent="0">
              <a:buNone/>
              <a:defRPr sz="1400"/>
            </a:lvl1pPr>
            <a:lvl2pPr marL="457176" indent="0">
              <a:buNone/>
              <a:defRPr sz="1100"/>
            </a:lvl2pPr>
            <a:lvl3pPr marL="914354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4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3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6" y="6827839"/>
            <a:ext cx="7802563" cy="806450"/>
          </a:xfrm>
          <a:prstGeom prst="rect">
            <a:avLst/>
          </a:prstGeom>
        </p:spPr>
        <p:txBody>
          <a:bodyPr lIns="91435" tIns="45718" rIns="91435" bIns="45718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6" y="871538"/>
            <a:ext cx="7802563" cy="5851526"/>
          </a:xfrm>
          <a:prstGeom prst="rect">
            <a:avLst/>
          </a:prstGeom>
        </p:spPr>
        <p:txBody>
          <a:bodyPr lIns="91435" tIns="45718" rIns="91435" bIns="45718"/>
          <a:lstStyle>
            <a:lvl1pPr marL="0" indent="0">
              <a:buNone/>
              <a:defRPr sz="3100"/>
            </a:lvl1pPr>
            <a:lvl2pPr marL="457176" indent="0">
              <a:buNone/>
              <a:defRPr sz="2800"/>
            </a:lvl2pPr>
            <a:lvl3pPr marL="914354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4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6" y="7634289"/>
            <a:ext cx="7802563" cy="1144587"/>
          </a:xfrm>
          <a:prstGeom prst="rect">
            <a:avLst/>
          </a:prstGeom>
        </p:spPr>
        <p:txBody>
          <a:bodyPr lIns="91435" tIns="45718" rIns="91435" bIns="45718"/>
          <a:lstStyle>
            <a:lvl1pPr marL="0" indent="0">
              <a:buNone/>
              <a:defRPr sz="1400"/>
            </a:lvl1pPr>
            <a:lvl2pPr marL="457176" indent="0">
              <a:buNone/>
              <a:defRPr sz="1100"/>
            </a:lvl2pPr>
            <a:lvl3pPr marL="914354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4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4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6" y="2276476"/>
            <a:ext cx="11703050" cy="6435725"/>
          </a:xfrm>
          <a:prstGeom prst="rect">
            <a:avLst/>
          </a:prstGeom>
        </p:spPr>
        <p:txBody>
          <a:bodyPr vert="eaVert" lIns="91435" tIns="45718" rIns="91435" bIns="4571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49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1" cy="8321675"/>
          </a:xfrm>
          <a:prstGeom prst="rect">
            <a:avLst/>
          </a:prstGeom>
        </p:spPr>
        <p:txBody>
          <a:bodyPr vert="eaVert" lIns="91435" tIns="45718" rIns="91435" bIns="4571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6" y="390525"/>
            <a:ext cx="8624887" cy="8321675"/>
          </a:xfrm>
          <a:prstGeom prst="rect">
            <a:avLst/>
          </a:prstGeom>
        </p:spPr>
        <p:txBody>
          <a:bodyPr vert="eaVert" lIns="91435" tIns="45718" rIns="91435" bIns="45718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877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414" y="9040813"/>
            <a:ext cx="4117975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0214" y="9040813"/>
            <a:ext cx="3033712" cy="519113"/>
          </a:xfrm>
          <a:prstGeom prst="rect">
            <a:avLst/>
          </a:prstGeom>
        </p:spPr>
        <p:txBody>
          <a:bodyPr lIns="91435" tIns="45718" rIns="91435" bIns="45718"/>
          <a:lstStyle/>
          <a:p>
            <a:fld id="{ADED7596-BE9B-B345-A100-A6456C781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14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9"/>
            <a:ext cx="9102726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88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9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9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8" y="2276479"/>
            <a:ext cx="5775324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2" y="2276479"/>
            <a:ext cx="5775324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5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Rectângulo 11"/>
          <p:cNvSpPr/>
          <p:nvPr userDrawn="1"/>
        </p:nvSpPr>
        <p:spPr>
          <a:xfrm>
            <a:off x="-16010" y="1582207"/>
            <a:ext cx="2037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475BE5D6-3E15-4426-92D3-D41FF5A2E479}" type="slidenum">
              <a:rPr lang="en-US" sz="5400" b="1" i="1" u="none" smtClean="0">
                <a:solidFill>
                  <a:schemeClr val="bg1"/>
                </a:solidFill>
                <a:latin typeface="Georgia" pitchFamily="18" charset="0"/>
              </a:rPr>
              <a:pPr algn="ctr"/>
              <a:t>‹#›</a:t>
            </a:fld>
            <a:endParaRPr lang="pt-PT" sz="9600" i="1" u="none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484314"/>
            <a:ext cx="2021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e-Hubs WP2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</a:rPr>
              <a:t>Amsterdam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174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8" indent="0">
              <a:buNone/>
              <a:defRPr sz="1600" b="1"/>
            </a:lvl5pPr>
            <a:lvl6pPr marL="2285650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9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8" indent="0">
              <a:buNone/>
              <a:defRPr sz="1600" b="1"/>
            </a:lvl5pPr>
            <a:lvl6pPr marL="2285650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9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94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3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17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9" y="388943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9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7129" indent="0">
              <a:buNone/>
              <a:defRPr sz="11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18" indent="0">
              <a:buNone/>
              <a:defRPr sz="900"/>
            </a:lvl5pPr>
            <a:lvl6pPr marL="2285650" indent="0">
              <a:buNone/>
              <a:defRPr sz="900"/>
            </a:lvl6pPr>
            <a:lvl7pPr marL="2742778" indent="0">
              <a:buNone/>
              <a:defRPr sz="900"/>
            </a:lvl7pPr>
            <a:lvl8pPr marL="3199909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30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9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9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7129" indent="0">
              <a:buNone/>
              <a:defRPr sz="2800"/>
            </a:lvl2pPr>
            <a:lvl3pPr marL="914260" indent="0">
              <a:buNone/>
              <a:defRPr sz="2400"/>
            </a:lvl3pPr>
            <a:lvl4pPr marL="1371390" indent="0">
              <a:buNone/>
              <a:defRPr sz="2000"/>
            </a:lvl4pPr>
            <a:lvl5pPr marL="1828518" indent="0">
              <a:buNone/>
              <a:defRPr sz="2000"/>
            </a:lvl5pPr>
            <a:lvl6pPr marL="2285650" indent="0">
              <a:buNone/>
              <a:defRPr sz="2000"/>
            </a:lvl6pPr>
            <a:lvl7pPr marL="2742778" indent="0">
              <a:buNone/>
              <a:defRPr sz="2000"/>
            </a:lvl7pPr>
            <a:lvl8pPr marL="3199909" indent="0">
              <a:buNone/>
              <a:defRPr sz="2000"/>
            </a:lvl8pPr>
            <a:lvl9pPr marL="365703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9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129" indent="0">
              <a:buNone/>
              <a:defRPr sz="11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18" indent="0">
              <a:buNone/>
              <a:defRPr sz="900"/>
            </a:lvl5pPr>
            <a:lvl6pPr marL="2285650" indent="0">
              <a:buNone/>
              <a:defRPr sz="900"/>
            </a:lvl6pPr>
            <a:lvl7pPr marL="2742778" indent="0">
              <a:buNone/>
              <a:defRPr sz="900"/>
            </a:lvl7pPr>
            <a:lvl8pPr marL="3199909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050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4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1" cy="8321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6" y="390525"/>
            <a:ext cx="8624887" cy="8321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/>
          <a:lstStyle>
            <a:lvl1pPr algn="l">
              <a:defRPr sz="57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197" indent="0">
              <a:buNone/>
              <a:defRPr sz="2600"/>
            </a:lvl2pPr>
            <a:lvl3pPr marL="1300393" indent="0">
              <a:buNone/>
              <a:defRPr sz="2300"/>
            </a:lvl3pPr>
            <a:lvl4pPr marL="1950590" indent="0">
              <a:buNone/>
              <a:defRPr sz="2000"/>
            </a:lvl4pPr>
            <a:lvl5pPr marL="2600786" indent="0">
              <a:buNone/>
              <a:defRPr sz="2000"/>
            </a:lvl5pPr>
            <a:lvl6pPr marL="3250983" indent="0">
              <a:buNone/>
              <a:defRPr sz="2000"/>
            </a:lvl6pPr>
            <a:lvl7pPr marL="3901180" indent="0">
              <a:buNone/>
              <a:defRPr sz="2000"/>
            </a:lvl7pPr>
            <a:lvl8pPr marL="4551376" indent="0">
              <a:buNone/>
              <a:defRPr sz="2000"/>
            </a:lvl8pPr>
            <a:lvl9pPr marL="5201573" indent="0">
              <a:buNone/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4557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16285" y="2600960"/>
            <a:ext cx="4967111" cy="498743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0145" y="2600960"/>
            <a:ext cx="4969368" cy="498743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8927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8385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3825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8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43448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5937" y="484314"/>
            <a:ext cx="10009112" cy="151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dirty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5937" y="2356522"/>
            <a:ext cx="10009112" cy="684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</p:txBody>
      </p:sp>
      <p:sp>
        <p:nvSpPr>
          <p:cNvPr id="13" name="Rectangle 28"/>
          <p:cNvSpPr>
            <a:spLocks noChangeArrowheads="1"/>
          </p:cNvSpPr>
          <p:nvPr userDrawn="1"/>
        </p:nvSpPr>
        <p:spPr bwMode="auto">
          <a:xfrm>
            <a:off x="0" y="14"/>
            <a:ext cx="2037905" cy="9753587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2" tIns="45717" rIns="91432" bIns="45717" anchor="ctr"/>
          <a:lstStyle/>
          <a:p>
            <a:pPr algn="r"/>
            <a:endParaRPr lang="nl-NL" sz="2100">
              <a:solidFill>
                <a:srgbClr val="00A6D6"/>
              </a:solidFill>
              <a:latin typeface="Tahoma" pitchFamily="34" charset="0"/>
            </a:endParaRPr>
          </a:p>
        </p:txBody>
      </p:sp>
      <p:pic>
        <p:nvPicPr>
          <p:cNvPr id="14" name="Picture 3" descr="TU_P5#white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9679"/>
            <a:ext cx="1921953" cy="1183922"/>
          </a:xfrm>
          <a:prstGeom prst="rect">
            <a:avLst/>
          </a:prstGeom>
        </p:spPr>
      </p:pic>
      <p:pic>
        <p:nvPicPr>
          <p:cNvPr id="7" name="Picture 2" descr="Image result for newcastle university logo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4" y="7037040"/>
            <a:ext cx="1571328" cy="157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6240666"/>
            <a:ext cx="2037904" cy="4028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47" r:id="rId14"/>
  </p:sldLayoutIdLst>
  <p:hf hdr="0" ftr="0" dt="0"/>
  <p:txStyles>
    <p:titleStyle>
      <a:lvl1pPr marL="1217551" indent="-1217551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A6D6"/>
          </a:solidFill>
          <a:latin typeface="Arial"/>
          <a:ea typeface="MS PGothic" pitchFamily="34" charset="-128"/>
          <a:cs typeface="Arial"/>
        </a:defRPr>
      </a:lvl1pPr>
      <a:lvl2pPr marL="1217551" indent="-1217551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2pPr>
      <a:lvl3pPr marL="1217551" indent="-1217551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3pPr>
      <a:lvl4pPr marL="1217551" indent="-1217551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4pPr>
      <a:lvl5pPr marL="1217551" indent="-1217551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5pPr>
      <a:lvl6pPr marL="1869316" indent="-1219118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</a:defRPr>
      </a:lvl6pPr>
      <a:lvl7pPr marL="2519513" indent="-1219118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</a:defRPr>
      </a:lvl7pPr>
      <a:lvl8pPr marL="3169708" indent="-1219118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</a:defRPr>
      </a:lvl8pPr>
      <a:lvl9pPr marL="3819904" indent="-1219118" algn="l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Bookman Old Style" pitchFamily="18" charset="0"/>
        </a:defRPr>
      </a:lvl9pPr>
    </p:titleStyle>
    <p:bodyStyle>
      <a:lvl1pPr marL="276211" indent="-276211" algn="l" rtl="0" eaLnBrk="0" fontAlgn="base" hangingPunct="0">
        <a:lnSpc>
          <a:spcPts val="3550"/>
        </a:lnSpc>
        <a:spcBef>
          <a:spcPct val="0"/>
        </a:spcBef>
        <a:spcAft>
          <a:spcPct val="0"/>
        </a:spcAft>
        <a:buClr>
          <a:srgbClr val="00A6D6"/>
        </a:buClr>
        <a:buChar char="•"/>
        <a:defRPr sz="28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819108" indent="-269861" algn="l" rtl="0" eaLnBrk="0" fontAlgn="base" hangingPunct="0">
        <a:lnSpc>
          <a:spcPts val="3550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24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360418" indent="-269861" algn="l" rtl="0" eaLnBrk="0" fontAlgn="base" hangingPunct="0">
        <a:lnSpc>
          <a:spcPts val="3550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24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901727" indent="-269861" algn="l" rtl="0" eaLnBrk="0" fontAlgn="base" hangingPunct="0">
        <a:lnSpc>
          <a:spcPts val="3550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444625" indent="-269861" algn="l" rtl="0" eaLnBrk="0" fontAlgn="base" hangingPunct="0">
        <a:lnSpc>
          <a:spcPts val="3550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3095208" indent="-270915" algn="l" rtl="0" eaLnBrk="0" fontAlgn="base" hangingPunct="0">
        <a:lnSpc>
          <a:spcPts val="3556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700">
          <a:solidFill>
            <a:schemeClr val="tx1"/>
          </a:solidFill>
          <a:latin typeface="+mn-lt"/>
        </a:defRPr>
      </a:lvl6pPr>
      <a:lvl7pPr marL="3745405" indent="-270915" algn="l" rtl="0" eaLnBrk="0" fontAlgn="base" hangingPunct="0">
        <a:lnSpc>
          <a:spcPts val="3556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700">
          <a:solidFill>
            <a:schemeClr val="tx1"/>
          </a:solidFill>
          <a:latin typeface="+mn-lt"/>
        </a:defRPr>
      </a:lvl7pPr>
      <a:lvl8pPr marL="4395601" indent="-270915" algn="l" rtl="0" eaLnBrk="0" fontAlgn="base" hangingPunct="0">
        <a:lnSpc>
          <a:spcPts val="3556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700">
          <a:solidFill>
            <a:schemeClr val="tx1"/>
          </a:solidFill>
          <a:latin typeface="+mn-lt"/>
        </a:defRPr>
      </a:lvl8pPr>
      <a:lvl9pPr marL="5045796" indent="-270915" algn="l" rtl="0" eaLnBrk="0" fontAlgn="base" hangingPunct="0">
        <a:lnSpc>
          <a:spcPts val="3556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U_P4~blac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4" y="8620718"/>
            <a:ext cx="1918785" cy="11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hf hdr="0" ftr="0" dt="0"/>
  <p:txStyles>
    <p:titleStyle>
      <a:lvl1pPr algn="ctr" defTabSz="4571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1" indent="-228589" algn="l" defTabSz="45717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9" indent="-228589" algn="l" defTabSz="45717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9" algn="l" defTabSz="45717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9" algn="l" defTabSz="4571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9" indent="-228589" algn="l" defTabSz="4571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9" algn="l" defTabSz="4571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9" algn="l" defTabSz="45717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276479"/>
            <a:ext cx="11703050" cy="6435725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8" y="9040815"/>
            <a:ext cx="3033712" cy="519113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7" y="9040815"/>
            <a:ext cx="4117975" cy="519113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214" y="9040815"/>
            <a:ext cx="3033712" cy="519113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E6A29-6E4E-BD4D-9226-8297F0DBA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hf hdr="0" ftr="0" dt="0"/>
  <p:txStyles>
    <p:titleStyle>
      <a:lvl1pPr algn="ctr" defTabSz="45712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7" indent="-342847" algn="l" defTabSz="457129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5" indent="-285706" algn="l" defTabSz="45712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4" indent="-228565" algn="l" defTabSz="45712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57" indent="-228565" algn="l" defTabSz="45712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84" indent="-228565" algn="l" defTabSz="45712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15" indent="-228565" algn="l" defTabSz="4571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4" indent="-228565" algn="l" defTabSz="4571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5" indent="-228565" algn="l" defTabSz="4571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3" indent="-228565" algn="l" defTabSz="4571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0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8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0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8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9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4571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2334981" y="602958"/>
            <a:ext cx="10894888" cy="159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A6D6"/>
                </a:solidFill>
                <a:latin typeface="Arial"/>
                <a:ea typeface="MS PGothic" pitchFamily="34" charset="-128"/>
                <a:cs typeface="Arial"/>
              </a:defRPr>
            </a:lvl1pPr>
            <a:lvl2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2pPr>
            <a:lvl3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3pPr>
            <a:lvl4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4pPr>
            <a:lvl5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5pPr>
            <a:lvl6pPr marL="1869316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6pPr>
            <a:lvl7pPr marL="2519513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7pPr>
            <a:lvl8pPr marL="3169708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8pPr>
            <a:lvl9pPr marL="3819904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marL="0" indent="0">
              <a:defRPr/>
            </a:pPr>
            <a:r>
              <a:rPr lang="en-GB" altLang="nl-NL" sz="3200" kern="0" dirty="0">
                <a:latin typeface="Arial" panose="020B0604020202020204" pitchFamily="34" charset="0"/>
                <a:cs typeface="Arial" panose="020B0604020202020204" pitchFamily="34" charset="0"/>
              </a:rPr>
              <a:t>Heatmaps indicating the relative potential for </a:t>
            </a:r>
            <a:r>
              <a:rPr lang="en-GB" altLang="nl-NL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eHUBS</a:t>
            </a:r>
            <a:endParaRPr lang="en-US" altLang="nl-NL" sz="32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 bwMode="auto">
          <a:xfrm>
            <a:off x="2334981" y="1688773"/>
            <a:ext cx="9644062" cy="82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6211" indent="-27621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Char char="•"/>
              <a:defRPr sz="28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819108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360418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901727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444625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17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3095208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6pPr>
            <a:lvl7pPr marL="3745405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7pPr>
            <a:lvl8pPr marL="4395601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8pPr>
            <a:lvl9pPr marL="5045796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000" b="1" kern="0" dirty="0">
                <a:ea typeface="MS PGothic" charset="0"/>
              </a:rPr>
              <a:t>Dr. </a:t>
            </a:r>
            <a:r>
              <a:rPr lang="en-US" sz="2000" b="1" kern="0" dirty="0" err="1">
                <a:ea typeface="MS PGothic" charset="0"/>
              </a:rPr>
              <a:t>ir.</a:t>
            </a:r>
            <a:r>
              <a:rPr lang="en-US" sz="2000" b="1" kern="0" dirty="0">
                <a:ea typeface="MS PGothic" charset="0"/>
              </a:rPr>
              <a:t> Fanchao Liao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2000" b="1" kern="0" dirty="0">
                <a:ea typeface="MS PGothic" charset="0"/>
              </a:rPr>
              <a:t>Dr. </a:t>
            </a:r>
            <a:r>
              <a:rPr lang="en-US" sz="2000" b="1" kern="0" dirty="0" err="1">
                <a:ea typeface="MS PGothic" charset="0"/>
              </a:rPr>
              <a:t>ir.</a:t>
            </a:r>
            <a:r>
              <a:rPr lang="en-US" sz="2000" b="1" kern="0" dirty="0">
                <a:ea typeface="MS PGothic" charset="0"/>
              </a:rPr>
              <a:t> </a:t>
            </a:r>
            <a:r>
              <a:rPr lang="en-US" sz="2000" b="1" kern="0" dirty="0" err="1">
                <a:ea typeface="MS PGothic" charset="0"/>
              </a:rPr>
              <a:t>Gonçalo</a:t>
            </a:r>
            <a:r>
              <a:rPr lang="en-US" sz="2000" b="1" kern="0" dirty="0">
                <a:ea typeface="MS PGothic" charset="0"/>
              </a:rPr>
              <a:t> Homem de Almeida Correia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en-US" sz="2000" b="1" kern="0" dirty="0">
              <a:ea typeface="MS PGothic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GB" altLang="en-US" sz="2000" kern="0" dirty="0">
                <a:ea typeface="MS PGothic" charset="0"/>
              </a:rPr>
              <a:t>(Delft University of Technology, 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GB" altLang="en-US" sz="2000" kern="0" dirty="0">
                <a:ea typeface="MS PGothic" charset="0"/>
              </a:rPr>
              <a:t>Department of Transport &amp; Planning)</a:t>
            </a:r>
          </a:p>
        </p:txBody>
      </p:sp>
      <p:pic>
        <p:nvPicPr>
          <p:cNvPr id="2050" name="Picture 2" descr="Image result for amsterdam electric mo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960" y="4156720"/>
            <a:ext cx="6555950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terreg ehubs">
            <a:extLst>
              <a:ext uri="{FF2B5EF4-FFF2-40B4-BE49-F238E27FC236}">
                <a16:creationId xmlns:a16="http://schemas.microsoft.com/office/drawing/2014/main" id="{EE733242-8CC2-4093-8371-FD4310DFF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544" y="1283969"/>
            <a:ext cx="4805912" cy="207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329321"/>
      </p:ext>
    </p:extLst>
  </p:cSld>
  <p:clrMapOvr>
    <a:masterClrMapping/>
  </p:clrMapOvr>
  <p:transition spd="slow" advTm="4702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937" y="484314"/>
            <a:ext cx="10009112" cy="7200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1800"/>
              </a:spcAft>
              <a:buFontTx/>
              <a:buNone/>
            </a:pPr>
            <a:r>
              <a:rPr lang="en-GB" b="1" dirty="0"/>
              <a:t>Heatmaps indicating potential for </a:t>
            </a:r>
            <a:r>
              <a:rPr lang="en-GB" b="1" dirty="0" err="1"/>
              <a:t>eHUBS</a:t>
            </a:r>
            <a:endParaRPr lang="en-GB" b="1" kern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469952" y="2428528"/>
            <a:ext cx="1000911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6211" indent="-27621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Char char="•"/>
              <a:defRPr sz="28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819108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360418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rgbClr val="00A6D6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901727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444625" indent="-269861" algn="l" rtl="0" eaLnBrk="0" fontAlgn="base" hangingPunct="0">
              <a:lnSpc>
                <a:spcPts val="355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charset="0"/>
              <a:buChar char="•"/>
              <a:defRPr sz="17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3095208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6pPr>
            <a:lvl7pPr marL="3745405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7pPr>
            <a:lvl8pPr marL="4395601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8pPr>
            <a:lvl9pPr marL="5045796" indent="-270915" algn="l" rtl="0" eaLnBrk="0" fontAlgn="base" hangingPunct="0">
              <a:lnSpc>
                <a:spcPts val="3556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Times" pitchFamily="18" charset="0"/>
              <a:buChar char="•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marL="6350" indent="0" algn="just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kern="0" dirty="0"/>
              <a:t>We characterize the relative potential for </a:t>
            </a:r>
            <a:r>
              <a:rPr lang="en-US" kern="0" dirty="0" err="1"/>
              <a:t>eHUBS</a:t>
            </a:r>
            <a:r>
              <a:rPr lang="en-US" kern="0" dirty="0"/>
              <a:t> in each zone via the so-called “”heatmaps”. The map shows the relative level of potential demand for shared e-mobility per zone. There are three maps for each city, each respectively shows the potential for shared electric vehicle, shared e-bike and </a:t>
            </a:r>
            <a:r>
              <a:rPr lang="en-US" kern="0" dirty="0" err="1"/>
              <a:t>eHUBS</a:t>
            </a:r>
            <a:r>
              <a:rPr lang="en-US" kern="0" dirty="0"/>
              <a:t> in general (both shared EV and e-bike). The maps use color coding: the darker the color, the greater the potential demand in that specific zone.</a:t>
            </a:r>
          </a:p>
        </p:txBody>
      </p:sp>
    </p:spTree>
    <p:extLst>
      <p:ext uri="{BB962C8B-B14F-4D97-AF65-F5344CB8AC3E}">
        <p14:creationId xmlns:p14="http://schemas.microsoft.com/office/powerpoint/2010/main" val="340926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8"/>
    </mc:Choice>
    <mc:Fallback xmlns="">
      <p:transition spd="slow" advTm="1981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for deriving the indicators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4627401" y="3364451"/>
            <a:ext cx="972109" cy="90646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grpSp>
        <p:nvGrpSpPr>
          <p:cNvPr id="27" name="Group 76"/>
          <p:cNvGrpSpPr>
            <a:grpSpLocks/>
          </p:cNvGrpSpPr>
          <p:nvPr/>
        </p:nvGrpSpPr>
        <p:grpSpPr bwMode="auto">
          <a:xfrm>
            <a:off x="3056056" y="1780456"/>
            <a:ext cx="4062413" cy="1227138"/>
            <a:chOff x="634" y="2194"/>
            <a:chExt cx="2559" cy="773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634" y="2194"/>
              <a:ext cx="2559" cy="773"/>
            </a:xfrm>
            <a:custGeom>
              <a:avLst/>
              <a:gdLst>
                <a:gd name="T0" fmla="*/ 711 w 2559"/>
                <a:gd name="T1" fmla="*/ 0 h 773"/>
                <a:gd name="T2" fmla="*/ 0 w 2559"/>
                <a:gd name="T3" fmla="*/ 772 h 773"/>
                <a:gd name="T4" fmla="*/ 2558 w 2559"/>
                <a:gd name="T5" fmla="*/ 772 h 773"/>
                <a:gd name="T6" fmla="*/ 1872 w 2559"/>
                <a:gd name="T7" fmla="*/ 1 h 773"/>
                <a:gd name="T8" fmla="*/ 711 w 2559"/>
                <a:gd name="T9" fmla="*/ 0 h 773"/>
                <a:gd name="T10" fmla="*/ 711 w 2559"/>
                <a:gd name="T11" fmla="*/ 0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9"/>
                <a:gd name="T19" fmla="*/ 0 h 773"/>
                <a:gd name="T20" fmla="*/ 2559 w 2559"/>
                <a:gd name="T21" fmla="*/ 773 h 7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9" h="773">
                  <a:moveTo>
                    <a:pt x="711" y="0"/>
                  </a:moveTo>
                  <a:lnTo>
                    <a:pt x="0" y="772"/>
                  </a:lnTo>
                  <a:lnTo>
                    <a:pt x="2558" y="772"/>
                  </a:lnTo>
                  <a:lnTo>
                    <a:pt x="1872" y="1"/>
                  </a:lnTo>
                  <a:lnTo>
                    <a:pt x="711" y="0"/>
                  </a:lnTo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" name="Group 75"/>
            <p:cNvGrpSpPr>
              <a:grpSpLocks/>
            </p:cNvGrpSpPr>
            <p:nvPr/>
          </p:nvGrpSpPr>
          <p:grpSpPr bwMode="auto">
            <a:xfrm>
              <a:off x="1212" y="2237"/>
              <a:ext cx="1632" cy="700"/>
              <a:chOff x="1212" y="2237"/>
              <a:chExt cx="1632" cy="700"/>
            </a:xfrm>
          </p:grpSpPr>
          <p:sp>
            <p:nvSpPr>
              <p:cNvPr id="32" name="Freeform 35"/>
              <p:cNvSpPr>
                <a:spLocks/>
              </p:cNvSpPr>
              <p:nvPr/>
            </p:nvSpPr>
            <p:spPr bwMode="auto">
              <a:xfrm>
                <a:off x="1212" y="2237"/>
                <a:ext cx="1632" cy="700"/>
              </a:xfrm>
              <a:custGeom>
                <a:avLst/>
                <a:gdLst>
                  <a:gd name="T0" fmla="*/ 303 w 1632"/>
                  <a:gd name="T1" fmla="*/ 666 h 700"/>
                  <a:gd name="T2" fmla="*/ 36 w 1632"/>
                  <a:gd name="T3" fmla="*/ 558 h 700"/>
                  <a:gd name="T4" fmla="*/ 0 w 1632"/>
                  <a:gd name="T5" fmla="*/ 455 h 700"/>
                  <a:gd name="T6" fmla="*/ 27 w 1632"/>
                  <a:gd name="T7" fmla="*/ 351 h 700"/>
                  <a:gd name="T8" fmla="*/ 85 w 1632"/>
                  <a:gd name="T9" fmla="*/ 204 h 700"/>
                  <a:gd name="T10" fmla="*/ 204 w 1632"/>
                  <a:gd name="T11" fmla="*/ 219 h 700"/>
                  <a:gd name="T12" fmla="*/ 213 w 1632"/>
                  <a:gd name="T13" fmla="*/ 162 h 700"/>
                  <a:gd name="T14" fmla="*/ 171 w 1632"/>
                  <a:gd name="T15" fmla="*/ 51 h 700"/>
                  <a:gd name="T16" fmla="*/ 432 w 1632"/>
                  <a:gd name="T17" fmla="*/ 0 h 700"/>
                  <a:gd name="T18" fmla="*/ 831 w 1632"/>
                  <a:gd name="T19" fmla="*/ 21 h 700"/>
                  <a:gd name="T20" fmla="*/ 1082 w 1632"/>
                  <a:gd name="T21" fmla="*/ 0 h 700"/>
                  <a:gd name="T22" fmla="*/ 1253 w 1632"/>
                  <a:gd name="T23" fmla="*/ 45 h 700"/>
                  <a:gd name="T24" fmla="*/ 1340 w 1632"/>
                  <a:gd name="T25" fmla="*/ 213 h 700"/>
                  <a:gd name="T26" fmla="*/ 1517 w 1632"/>
                  <a:gd name="T27" fmla="*/ 312 h 700"/>
                  <a:gd name="T28" fmla="*/ 1631 w 1632"/>
                  <a:gd name="T29" fmla="*/ 474 h 700"/>
                  <a:gd name="T30" fmla="*/ 1481 w 1632"/>
                  <a:gd name="T31" fmla="*/ 501 h 700"/>
                  <a:gd name="T32" fmla="*/ 1577 w 1632"/>
                  <a:gd name="T33" fmla="*/ 591 h 700"/>
                  <a:gd name="T34" fmla="*/ 1286 w 1632"/>
                  <a:gd name="T35" fmla="*/ 579 h 700"/>
                  <a:gd name="T36" fmla="*/ 1190 w 1632"/>
                  <a:gd name="T37" fmla="*/ 540 h 700"/>
                  <a:gd name="T38" fmla="*/ 780 w 1632"/>
                  <a:gd name="T39" fmla="*/ 641 h 700"/>
                  <a:gd name="T40" fmla="*/ 501 w 1632"/>
                  <a:gd name="T41" fmla="*/ 699 h 700"/>
                  <a:gd name="T42" fmla="*/ 303 w 1632"/>
                  <a:gd name="T43" fmla="*/ 666 h 700"/>
                  <a:gd name="T44" fmla="*/ 303 w 1632"/>
                  <a:gd name="T45" fmla="*/ 666 h 7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32"/>
                  <a:gd name="T70" fmla="*/ 0 h 700"/>
                  <a:gd name="T71" fmla="*/ 1632 w 1632"/>
                  <a:gd name="T72" fmla="*/ 700 h 70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32" h="700">
                    <a:moveTo>
                      <a:pt x="303" y="666"/>
                    </a:moveTo>
                    <a:lnTo>
                      <a:pt x="36" y="558"/>
                    </a:lnTo>
                    <a:lnTo>
                      <a:pt x="0" y="455"/>
                    </a:lnTo>
                    <a:lnTo>
                      <a:pt x="27" y="351"/>
                    </a:lnTo>
                    <a:lnTo>
                      <a:pt x="85" y="204"/>
                    </a:lnTo>
                    <a:lnTo>
                      <a:pt x="204" y="219"/>
                    </a:lnTo>
                    <a:lnTo>
                      <a:pt x="213" y="162"/>
                    </a:lnTo>
                    <a:lnTo>
                      <a:pt x="171" y="51"/>
                    </a:lnTo>
                    <a:lnTo>
                      <a:pt x="432" y="0"/>
                    </a:lnTo>
                    <a:lnTo>
                      <a:pt x="831" y="21"/>
                    </a:lnTo>
                    <a:lnTo>
                      <a:pt x="1082" y="0"/>
                    </a:lnTo>
                    <a:lnTo>
                      <a:pt x="1253" y="45"/>
                    </a:lnTo>
                    <a:lnTo>
                      <a:pt x="1340" y="213"/>
                    </a:lnTo>
                    <a:lnTo>
                      <a:pt x="1517" y="312"/>
                    </a:lnTo>
                    <a:lnTo>
                      <a:pt x="1631" y="474"/>
                    </a:lnTo>
                    <a:lnTo>
                      <a:pt x="1481" y="501"/>
                    </a:lnTo>
                    <a:lnTo>
                      <a:pt x="1577" y="591"/>
                    </a:lnTo>
                    <a:lnTo>
                      <a:pt x="1286" y="579"/>
                    </a:lnTo>
                    <a:lnTo>
                      <a:pt x="1190" y="540"/>
                    </a:lnTo>
                    <a:lnTo>
                      <a:pt x="780" y="641"/>
                    </a:lnTo>
                    <a:lnTo>
                      <a:pt x="501" y="699"/>
                    </a:lnTo>
                    <a:lnTo>
                      <a:pt x="303" y="666"/>
                    </a:lnTo>
                  </a:path>
                </a:pathLst>
              </a:custGeom>
              <a:solidFill>
                <a:srgbClr val="CCFF9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" name="Freeform 36"/>
              <p:cNvSpPr>
                <a:spLocks/>
              </p:cNvSpPr>
              <p:nvPr/>
            </p:nvSpPr>
            <p:spPr bwMode="auto">
              <a:xfrm>
                <a:off x="1416" y="2456"/>
                <a:ext cx="757" cy="382"/>
              </a:xfrm>
              <a:custGeom>
                <a:avLst/>
                <a:gdLst>
                  <a:gd name="T0" fmla="*/ 0 w 757"/>
                  <a:gd name="T1" fmla="*/ 0 h 382"/>
                  <a:gd name="T2" fmla="*/ 273 w 757"/>
                  <a:gd name="T3" fmla="*/ 30 h 382"/>
                  <a:gd name="T4" fmla="*/ 423 w 757"/>
                  <a:gd name="T5" fmla="*/ 48 h 382"/>
                  <a:gd name="T6" fmla="*/ 381 w 757"/>
                  <a:gd name="T7" fmla="*/ 177 h 382"/>
                  <a:gd name="T8" fmla="*/ 756 w 757"/>
                  <a:gd name="T9" fmla="*/ 234 h 382"/>
                  <a:gd name="T10" fmla="*/ 752 w 757"/>
                  <a:gd name="T11" fmla="*/ 381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7"/>
                  <a:gd name="T19" fmla="*/ 0 h 382"/>
                  <a:gd name="T20" fmla="*/ 757 w 757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7" h="382">
                    <a:moveTo>
                      <a:pt x="0" y="0"/>
                    </a:moveTo>
                    <a:lnTo>
                      <a:pt x="273" y="30"/>
                    </a:lnTo>
                    <a:lnTo>
                      <a:pt x="423" y="48"/>
                    </a:lnTo>
                    <a:lnTo>
                      <a:pt x="381" y="177"/>
                    </a:lnTo>
                    <a:lnTo>
                      <a:pt x="756" y="234"/>
                    </a:lnTo>
                    <a:lnTo>
                      <a:pt x="752" y="381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Freeform 37"/>
              <p:cNvSpPr>
                <a:spLocks/>
              </p:cNvSpPr>
              <p:nvPr/>
            </p:nvSpPr>
            <p:spPr bwMode="auto">
              <a:xfrm>
                <a:off x="1806" y="2255"/>
                <a:ext cx="202" cy="244"/>
              </a:xfrm>
              <a:custGeom>
                <a:avLst/>
                <a:gdLst>
                  <a:gd name="T0" fmla="*/ 0 w 202"/>
                  <a:gd name="T1" fmla="*/ 243 h 244"/>
                  <a:gd name="T2" fmla="*/ 36 w 202"/>
                  <a:gd name="T3" fmla="*/ 150 h 244"/>
                  <a:gd name="T4" fmla="*/ 162 w 202"/>
                  <a:gd name="T5" fmla="*/ 95 h 244"/>
                  <a:gd name="T6" fmla="*/ 201 w 202"/>
                  <a:gd name="T7" fmla="*/ 0 h 2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2"/>
                  <a:gd name="T13" fmla="*/ 0 h 244"/>
                  <a:gd name="T14" fmla="*/ 202 w 202"/>
                  <a:gd name="T15" fmla="*/ 244 h 2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2" h="244">
                    <a:moveTo>
                      <a:pt x="0" y="243"/>
                    </a:moveTo>
                    <a:lnTo>
                      <a:pt x="36" y="150"/>
                    </a:lnTo>
                    <a:lnTo>
                      <a:pt x="162" y="95"/>
                    </a:lnTo>
                    <a:lnTo>
                      <a:pt x="201" y="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Freeform 38"/>
              <p:cNvSpPr>
                <a:spLocks/>
              </p:cNvSpPr>
              <p:nvPr/>
            </p:nvSpPr>
            <p:spPr bwMode="auto">
              <a:xfrm>
                <a:off x="1824" y="2450"/>
                <a:ext cx="903" cy="97"/>
              </a:xfrm>
              <a:custGeom>
                <a:avLst/>
                <a:gdLst>
                  <a:gd name="T0" fmla="*/ 0 w 903"/>
                  <a:gd name="T1" fmla="*/ 0 h 97"/>
                  <a:gd name="T2" fmla="*/ 372 w 903"/>
                  <a:gd name="T3" fmla="*/ 39 h 97"/>
                  <a:gd name="T4" fmla="*/ 716 w 903"/>
                  <a:gd name="T5" fmla="*/ 81 h 97"/>
                  <a:gd name="T6" fmla="*/ 902 w 903"/>
                  <a:gd name="T7" fmla="*/ 96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3"/>
                  <a:gd name="T13" fmla="*/ 0 h 97"/>
                  <a:gd name="T14" fmla="*/ 903 w 903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3" h="97">
                    <a:moveTo>
                      <a:pt x="0" y="0"/>
                    </a:moveTo>
                    <a:lnTo>
                      <a:pt x="372" y="39"/>
                    </a:lnTo>
                    <a:lnTo>
                      <a:pt x="716" y="81"/>
                    </a:lnTo>
                    <a:lnTo>
                      <a:pt x="902" y="96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Oval 39"/>
              <p:cNvSpPr>
                <a:spLocks noChangeArrowheads="1"/>
              </p:cNvSpPr>
              <p:nvPr/>
            </p:nvSpPr>
            <p:spPr bwMode="auto">
              <a:xfrm>
                <a:off x="1428" y="2700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2270" y="2603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2152" y="2336"/>
                <a:ext cx="157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1602" y="2325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40" name="Freeform 43"/>
              <p:cNvSpPr>
                <a:spLocks/>
              </p:cNvSpPr>
              <p:nvPr/>
            </p:nvSpPr>
            <p:spPr bwMode="auto">
              <a:xfrm>
                <a:off x="1490" y="2403"/>
                <a:ext cx="216" cy="284"/>
              </a:xfrm>
              <a:custGeom>
                <a:avLst/>
                <a:gdLst>
                  <a:gd name="T0" fmla="*/ 96 w 216"/>
                  <a:gd name="T1" fmla="*/ 0 h 284"/>
                  <a:gd name="T2" fmla="*/ 215 w 216"/>
                  <a:gd name="T3" fmla="*/ 13 h 284"/>
                  <a:gd name="T4" fmla="*/ 109 w 216"/>
                  <a:gd name="T5" fmla="*/ 283 h 284"/>
                  <a:gd name="T6" fmla="*/ 0 w 216"/>
                  <a:gd name="T7" fmla="*/ 264 h 284"/>
                  <a:gd name="T8" fmla="*/ 96 w 216"/>
                  <a:gd name="T9" fmla="*/ 0 h 284"/>
                  <a:gd name="T10" fmla="*/ 96 w 216"/>
                  <a:gd name="T11" fmla="*/ 0 h 2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"/>
                  <a:gd name="T19" fmla="*/ 0 h 284"/>
                  <a:gd name="T20" fmla="*/ 216 w 216"/>
                  <a:gd name="T21" fmla="*/ 284 h 2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" h="284">
                    <a:moveTo>
                      <a:pt x="96" y="0"/>
                    </a:moveTo>
                    <a:lnTo>
                      <a:pt x="215" y="13"/>
                    </a:lnTo>
                    <a:lnTo>
                      <a:pt x="109" y="283"/>
                    </a:lnTo>
                    <a:lnTo>
                      <a:pt x="0" y="264"/>
                    </a:lnTo>
                    <a:lnTo>
                      <a:pt x="96" y="0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Freeform 44"/>
              <p:cNvSpPr>
                <a:spLocks/>
              </p:cNvSpPr>
              <p:nvPr/>
            </p:nvSpPr>
            <p:spPr bwMode="auto">
              <a:xfrm>
                <a:off x="1734" y="2383"/>
                <a:ext cx="548" cy="241"/>
              </a:xfrm>
              <a:custGeom>
                <a:avLst/>
                <a:gdLst>
                  <a:gd name="T0" fmla="*/ 0 w 548"/>
                  <a:gd name="T1" fmla="*/ 20 h 241"/>
                  <a:gd name="T2" fmla="*/ 36 w 548"/>
                  <a:gd name="T3" fmla="*/ 0 h 241"/>
                  <a:gd name="T4" fmla="*/ 547 w 548"/>
                  <a:gd name="T5" fmla="*/ 216 h 241"/>
                  <a:gd name="T6" fmla="*/ 524 w 548"/>
                  <a:gd name="T7" fmla="*/ 240 h 241"/>
                  <a:gd name="T8" fmla="*/ 0 w 548"/>
                  <a:gd name="T9" fmla="*/ 20 h 241"/>
                  <a:gd name="T10" fmla="*/ 0 w 548"/>
                  <a:gd name="T11" fmla="*/ 20 h 2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8"/>
                  <a:gd name="T19" fmla="*/ 0 h 241"/>
                  <a:gd name="T20" fmla="*/ 548 w 548"/>
                  <a:gd name="T21" fmla="*/ 241 h 2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8" h="241">
                    <a:moveTo>
                      <a:pt x="0" y="20"/>
                    </a:moveTo>
                    <a:lnTo>
                      <a:pt x="36" y="0"/>
                    </a:lnTo>
                    <a:lnTo>
                      <a:pt x="547" y="216"/>
                    </a:lnTo>
                    <a:lnTo>
                      <a:pt x="524" y="240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Freeform 45"/>
              <p:cNvSpPr>
                <a:spLocks/>
              </p:cNvSpPr>
              <p:nvPr/>
            </p:nvSpPr>
            <p:spPr bwMode="auto">
              <a:xfrm>
                <a:off x="1770" y="2339"/>
                <a:ext cx="365" cy="49"/>
              </a:xfrm>
              <a:custGeom>
                <a:avLst/>
                <a:gdLst>
                  <a:gd name="T0" fmla="*/ 4 w 365"/>
                  <a:gd name="T1" fmla="*/ 0 h 49"/>
                  <a:gd name="T2" fmla="*/ 0 w 365"/>
                  <a:gd name="T3" fmla="*/ 32 h 49"/>
                  <a:gd name="T4" fmla="*/ 364 w 365"/>
                  <a:gd name="T5" fmla="*/ 48 h 49"/>
                  <a:gd name="T6" fmla="*/ 364 w 365"/>
                  <a:gd name="T7" fmla="*/ 8 h 49"/>
                  <a:gd name="T8" fmla="*/ 4 w 365"/>
                  <a:gd name="T9" fmla="*/ 0 h 49"/>
                  <a:gd name="T10" fmla="*/ 4 w 365"/>
                  <a:gd name="T11" fmla="*/ 0 h 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5"/>
                  <a:gd name="T19" fmla="*/ 0 h 49"/>
                  <a:gd name="T20" fmla="*/ 365 w 365"/>
                  <a:gd name="T21" fmla="*/ 49 h 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5" h="49">
                    <a:moveTo>
                      <a:pt x="4" y="0"/>
                    </a:moveTo>
                    <a:lnTo>
                      <a:pt x="0" y="32"/>
                    </a:lnTo>
                    <a:lnTo>
                      <a:pt x="364" y="48"/>
                    </a:lnTo>
                    <a:lnTo>
                      <a:pt x="364" y="8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02" y="2415"/>
                <a:ext cx="180" cy="180"/>
              </a:xfrm>
              <a:custGeom>
                <a:avLst/>
                <a:gdLst>
                  <a:gd name="T0" fmla="*/ 0 w 180"/>
                  <a:gd name="T1" fmla="*/ 12 h 180"/>
                  <a:gd name="T2" fmla="*/ 107 w 180"/>
                  <a:gd name="T3" fmla="*/ 0 h 180"/>
                  <a:gd name="T4" fmla="*/ 179 w 180"/>
                  <a:gd name="T5" fmla="*/ 176 h 180"/>
                  <a:gd name="T6" fmla="*/ 76 w 180"/>
                  <a:gd name="T7" fmla="*/ 179 h 180"/>
                  <a:gd name="T8" fmla="*/ 0 w 180"/>
                  <a:gd name="T9" fmla="*/ 12 h 180"/>
                  <a:gd name="T10" fmla="*/ 0 w 180"/>
                  <a:gd name="T11" fmla="*/ 12 h 1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"/>
                  <a:gd name="T19" fmla="*/ 0 h 180"/>
                  <a:gd name="T20" fmla="*/ 180 w 180"/>
                  <a:gd name="T21" fmla="*/ 180 h 1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0" h="180">
                    <a:moveTo>
                      <a:pt x="0" y="12"/>
                    </a:moveTo>
                    <a:lnTo>
                      <a:pt x="107" y="0"/>
                    </a:lnTo>
                    <a:lnTo>
                      <a:pt x="179" y="176"/>
                    </a:lnTo>
                    <a:lnTo>
                      <a:pt x="76" y="179"/>
                    </a:lnTo>
                    <a:lnTo>
                      <a:pt x="0" y="12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1606" y="2403"/>
                <a:ext cx="589" cy="293"/>
              </a:xfrm>
              <a:custGeom>
                <a:avLst/>
                <a:gdLst>
                  <a:gd name="T0" fmla="*/ 540 w 589"/>
                  <a:gd name="T1" fmla="*/ 0 h 293"/>
                  <a:gd name="T2" fmla="*/ 0 w 589"/>
                  <a:gd name="T3" fmla="*/ 279 h 293"/>
                  <a:gd name="T4" fmla="*/ 32 w 589"/>
                  <a:gd name="T5" fmla="*/ 292 h 293"/>
                  <a:gd name="T6" fmla="*/ 588 w 589"/>
                  <a:gd name="T7" fmla="*/ 11 h 293"/>
                  <a:gd name="T8" fmla="*/ 540 w 589"/>
                  <a:gd name="T9" fmla="*/ 0 h 293"/>
                  <a:gd name="T10" fmla="*/ 540 w 589"/>
                  <a:gd name="T11" fmla="*/ 0 h 2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89"/>
                  <a:gd name="T19" fmla="*/ 0 h 293"/>
                  <a:gd name="T20" fmla="*/ 589 w 589"/>
                  <a:gd name="T21" fmla="*/ 293 h 2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89" h="293">
                    <a:moveTo>
                      <a:pt x="540" y="0"/>
                    </a:moveTo>
                    <a:lnTo>
                      <a:pt x="0" y="279"/>
                    </a:lnTo>
                    <a:lnTo>
                      <a:pt x="32" y="292"/>
                    </a:lnTo>
                    <a:lnTo>
                      <a:pt x="588" y="11"/>
                    </a:lnTo>
                    <a:lnTo>
                      <a:pt x="540" y="0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1598" y="2635"/>
                <a:ext cx="664" cy="125"/>
              </a:xfrm>
              <a:custGeom>
                <a:avLst/>
                <a:gdLst>
                  <a:gd name="T0" fmla="*/ 640 w 664"/>
                  <a:gd name="T1" fmla="*/ 0 h 125"/>
                  <a:gd name="T2" fmla="*/ 663 w 664"/>
                  <a:gd name="T3" fmla="*/ 36 h 125"/>
                  <a:gd name="T4" fmla="*/ 8 w 664"/>
                  <a:gd name="T5" fmla="*/ 124 h 125"/>
                  <a:gd name="T6" fmla="*/ 0 w 664"/>
                  <a:gd name="T7" fmla="*/ 84 h 125"/>
                  <a:gd name="T8" fmla="*/ 640 w 664"/>
                  <a:gd name="T9" fmla="*/ 0 h 125"/>
                  <a:gd name="T10" fmla="*/ 640 w 664"/>
                  <a:gd name="T11" fmla="*/ 0 h 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4"/>
                  <a:gd name="T19" fmla="*/ 0 h 125"/>
                  <a:gd name="T20" fmla="*/ 664 w 664"/>
                  <a:gd name="T21" fmla="*/ 125 h 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4" h="125">
                    <a:moveTo>
                      <a:pt x="640" y="0"/>
                    </a:moveTo>
                    <a:lnTo>
                      <a:pt x="663" y="36"/>
                    </a:lnTo>
                    <a:lnTo>
                      <a:pt x="8" y="124"/>
                    </a:lnTo>
                    <a:lnTo>
                      <a:pt x="0" y="84"/>
                    </a:lnTo>
                    <a:lnTo>
                      <a:pt x="640" y="0"/>
                    </a:lnTo>
                  </a:path>
                </a:pathLst>
              </a:custGeom>
              <a:solidFill>
                <a:srgbClr val="3366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8067371" y="1545487"/>
            <a:ext cx="48868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input: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Data on socio-demographics, transport connectivity, land use and Point of Interest (POI)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ight Arrow 46"/>
          <p:cNvSpPr/>
          <p:nvPr/>
        </p:nvSpPr>
        <p:spPr bwMode="auto">
          <a:xfrm rot="5400000">
            <a:off x="4700690" y="6781832"/>
            <a:ext cx="972109" cy="90646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60300" y="7886169"/>
            <a:ext cx="4316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Outputs: Indicator of potential for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eHUBS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and heatmap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76"/>
          <p:cNvGrpSpPr>
            <a:grpSpLocks/>
          </p:cNvGrpSpPr>
          <p:nvPr/>
        </p:nvGrpSpPr>
        <p:grpSpPr bwMode="auto">
          <a:xfrm>
            <a:off x="3155537" y="7980644"/>
            <a:ext cx="4062413" cy="1227138"/>
            <a:chOff x="634" y="2194"/>
            <a:chExt cx="2559" cy="773"/>
          </a:xfrm>
        </p:grpSpPr>
        <p:sp>
          <p:nvSpPr>
            <p:cNvPr id="51" name="Freeform 5"/>
            <p:cNvSpPr>
              <a:spLocks/>
            </p:cNvSpPr>
            <p:nvPr/>
          </p:nvSpPr>
          <p:spPr bwMode="auto">
            <a:xfrm>
              <a:off x="634" y="2194"/>
              <a:ext cx="2559" cy="773"/>
            </a:xfrm>
            <a:custGeom>
              <a:avLst/>
              <a:gdLst>
                <a:gd name="T0" fmla="*/ 711 w 2559"/>
                <a:gd name="T1" fmla="*/ 0 h 773"/>
                <a:gd name="T2" fmla="*/ 0 w 2559"/>
                <a:gd name="T3" fmla="*/ 772 h 773"/>
                <a:gd name="T4" fmla="*/ 2558 w 2559"/>
                <a:gd name="T5" fmla="*/ 772 h 773"/>
                <a:gd name="T6" fmla="*/ 1872 w 2559"/>
                <a:gd name="T7" fmla="*/ 1 h 773"/>
                <a:gd name="T8" fmla="*/ 711 w 2559"/>
                <a:gd name="T9" fmla="*/ 0 h 773"/>
                <a:gd name="T10" fmla="*/ 711 w 2559"/>
                <a:gd name="T11" fmla="*/ 0 h 7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9"/>
                <a:gd name="T19" fmla="*/ 0 h 773"/>
                <a:gd name="T20" fmla="*/ 2559 w 2559"/>
                <a:gd name="T21" fmla="*/ 773 h 7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9" h="773">
                  <a:moveTo>
                    <a:pt x="711" y="0"/>
                  </a:moveTo>
                  <a:lnTo>
                    <a:pt x="0" y="772"/>
                  </a:lnTo>
                  <a:lnTo>
                    <a:pt x="2558" y="772"/>
                  </a:lnTo>
                  <a:lnTo>
                    <a:pt x="1872" y="1"/>
                  </a:lnTo>
                  <a:lnTo>
                    <a:pt x="711" y="0"/>
                  </a:lnTo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" name="Group 75"/>
            <p:cNvGrpSpPr>
              <a:grpSpLocks/>
            </p:cNvGrpSpPr>
            <p:nvPr/>
          </p:nvGrpSpPr>
          <p:grpSpPr bwMode="auto">
            <a:xfrm>
              <a:off x="1212" y="2237"/>
              <a:ext cx="1632" cy="700"/>
              <a:chOff x="1212" y="2237"/>
              <a:chExt cx="1632" cy="700"/>
            </a:xfrm>
          </p:grpSpPr>
          <p:sp>
            <p:nvSpPr>
              <p:cNvPr id="53" name="Freeform 35"/>
              <p:cNvSpPr>
                <a:spLocks/>
              </p:cNvSpPr>
              <p:nvPr/>
            </p:nvSpPr>
            <p:spPr bwMode="auto">
              <a:xfrm>
                <a:off x="1212" y="2237"/>
                <a:ext cx="1632" cy="700"/>
              </a:xfrm>
              <a:custGeom>
                <a:avLst/>
                <a:gdLst>
                  <a:gd name="T0" fmla="*/ 303 w 1632"/>
                  <a:gd name="T1" fmla="*/ 666 h 700"/>
                  <a:gd name="T2" fmla="*/ 36 w 1632"/>
                  <a:gd name="T3" fmla="*/ 558 h 700"/>
                  <a:gd name="T4" fmla="*/ 0 w 1632"/>
                  <a:gd name="T5" fmla="*/ 455 h 700"/>
                  <a:gd name="T6" fmla="*/ 27 w 1632"/>
                  <a:gd name="T7" fmla="*/ 351 h 700"/>
                  <a:gd name="T8" fmla="*/ 85 w 1632"/>
                  <a:gd name="T9" fmla="*/ 204 h 700"/>
                  <a:gd name="T10" fmla="*/ 204 w 1632"/>
                  <a:gd name="T11" fmla="*/ 219 h 700"/>
                  <a:gd name="T12" fmla="*/ 213 w 1632"/>
                  <a:gd name="T13" fmla="*/ 162 h 700"/>
                  <a:gd name="T14" fmla="*/ 171 w 1632"/>
                  <a:gd name="T15" fmla="*/ 51 h 700"/>
                  <a:gd name="T16" fmla="*/ 432 w 1632"/>
                  <a:gd name="T17" fmla="*/ 0 h 700"/>
                  <a:gd name="T18" fmla="*/ 831 w 1632"/>
                  <a:gd name="T19" fmla="*/ 21 h 700"/>
                  <a:gd name="T20" fmla="*/ 1082 w 1632"/>
                  <a:gd name="T21" fmla="*/ 0 h 700"/>
                  <a:gd name="T22" fmla="*/ 1253 w 1632"/>
                  <a:gd name="T23" fmla="*/ 45 h 700"/>
                  <a:gd name="T24" fmla="*/ 1340 w 1632"/>
                  <a:gd name="T25" fmla="*/ 213 h 700"/>
                  <a:gd name="T26" fmla="*/ 1517 w 1632"/>
                  <a:gd name="T27" fmla="*/ 312 h 700"/>
                  <a:gd name="T28" fmla="*/ 1631 w 1632"/>
                  <a:gd name="T29" fmla="*/ 474 h 700"/>
                  <a:gd name="T30" fmla="*/ 1481 w 1632"/>
                  <a:gd name="T31" fmla="*/ 501 h 700"/>
                  <a:gd name="T32" fmla="*/ 1577 w 1632"/>
                  <a:gd name="T33" fmla="*/ 591 h 700"/>
                  <a:gd name="T34" fmla="*/ 1286 w 1632"/>
                  <a:gd name="T35" fmla="*/ 579 h 700"/>
                  <a:gd name="T36" fmla="*/ 1190 w 1632"/>
                  <a:gd name="T37" fmla="*/ 540 h 700"/>
                  <a:gd name="T38" fmla="*/ 780 w 1632"/>
                  <a:gd name="T39" fmla="*/ 641 h 700"/>
                  <a:gd name="T40" fmla="*/ 501 w 1632"/>
                  <a:gd name="T41" fmla="*/ 699 h 700"/>
                  <a:gd name="T42" fmla="*/ 303 w 1632"/>
                  <a:gd name="T43" fmla="*/ 666 h 700"/>
                  <a:gd name="T44" fmla="*/ 303 w 1632"/>
                  <a:gd name="T45" fmla="*/ 666 h 7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32"/>
                  <a:gd name="T70" fmla="*/ 0 h 700"/>
                  <a:gd name="T71" fmla="*/ 1632 w 1632"/>
                  <a:gd name="T72" fmla="*/ 700 h 70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32" h="700">
                    <a:moveTo>
                      <a:pt x="303" y="666"/>
                    </a:moveTo>
                    <a:lnTo>
                      <a:pt x="36" y="558"/>
                    </a:lnTo>
                    <a:lnTo>
                      <a:pt x="0" y="455"/>
                    </a:lnTo>
                    <a:lnTo>
                      <a:pt x="27" y="351"/>
                    </a:lnTo>
                    <a:lnTo>
                      <a:pt x="85" y="204"/>
                    </a:lnTo>
                    <a:lnTo>
                      <a:pt x="204" y="219"/>
                    </a:lnTo>
                    <a:lnTo>
                      <a:pt x="213" y="162"/>
                    </a:lnTo>
                    <a:lnTo>
                      <a:pt x="171" y="51"/>
                    </a:lnTo>
                    <a:lnTo>
                      <a:pt x="432" y="0"/>
                    </a:lnTo>
                    <a:lnTo>
                      <a:pt x="831" y="21"/>
                    </a:lnTo>
                    <a:lnTo>
                      <a:pt x="1082" y="0"/>
                    </a:lnTo>
                    <a:lnTo>
                      <a:pt x="1253" y="45"/>
                    </a:lnTo>
                    <a:lnTo>
                      <a:pt x="1340" y="213"/>
                    </a:lnTo>
                    <a:lnTo>
                      <a:pt x="1517" y="312"/>
                    </a:lnTo>
                    <a:lnTo>
                      <a:pt x="1631" y="474"/>
                    </a:lnTo>
                    <a:lnTo>
                      <a:pt x="1481" y="501"/>
                    </a:lnTo>
                    <a:lnTo>
                      <a:pt x="1577" y="591"/>
                    </a:lnTo>
                    <a:lnTo>
                      <a:pt x="1286" y="579"/>
                    </a:lnTo>
                    <a:lnTo>
                      <a:pt x="1190" y="540"/>
                    </a:lnTo>
                    <a:lnTo>
                      <a:pt x="780" y="641"/>
                    </a:lnTo>
                    <a:lnTo>
                      <a:pt x="501" y="699"/>
                    </a:lnTo>
                    <a:lnTo>
                      <a:pt x="303" y="666"/>
                    </a:lnTo>
                  </a:path>
                </a:pathLst>
              </a:custGeom>
              <a:gradFill>
                <a:gsLst>
                  <a:gs pos="0">
                    <a:srgbClr val="00B050"/>
                  </a:gs>
                  <a:gs pos="45000">
                    <a:srgbClr val="FF0000"/>
                  </a:gs>
                  <a:gs pos="29000">
                    <a:schemeClr val="accent1">
                      <a:lumMod val="45000"/>
                      <a:lumOff val="55000"/>
                    </a:schemeClr>
                  </a:gs>
                  <a:gs pos="98000">
                    <a:srgbClr val="C00000"/>
                  </a:gs>
                </a:gsLst>
                <a:lin ang="5400000" scaled="1"/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4" name="Freeform 36"/>
              <p:cNvSpPr>
                <a:spLocks/>
              </p:cNvSpPr>
              <p:nvPr/>
            </p:nvSpPr>
            <p:spPr bwMode="auto">
              <a:xfrm>
                <a:off x="1416" y="2456"/>
                <a:ext cx="757" cy="382"/>
              </a:xfrm>
              <a:custGeom>
                <a:avLst/>
                <a:gdLst>
                  <a:gd name="T0" fmla="*/ 0 w 757"/>
                  <a:gd name="T1" fmla="*/ 0 h 382"/>
                  <a:gd name="T2" fmla="*/ 273 w 757"/>
                  <a:gd name="T3" fmla="*/ 30 h 382"/>
                  <a:gd name="T4" fmla="*/ 423 w 757"/>
                  <a:gd name="T5" fmla="*/ 48 h 382"/>
                  <a:gd name="T6" fmla="*/ 381 w 757"/>
                  <a:gd name="T7" fmla="*/ 177 h 382"/>
                  <a:gd name="T8" fmla="*/ 756 w 757"/>
                  <a:gd name="T9" fmla="*/ 234 h 382"/>
                  <a:gd name="T10" fmla="*/ 752 w 757"/>
                  <a:gd name="T11" fmla="*/ 381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7"/>
                  <a:gd name="T19" fmla="*/ 0 h 382"/>
                  <a:gd name="T20" fmla="*/ 757 w 757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7" h="382">
                    <a:moveTo>
                      <a:pt x="0" y="0"/>
                    </a:moveTo>
                    <a:lnTo>
                      <a:pt x="273" y="30"/>
                    </a:lnTo>
                    <a:lnTo>
                      <a:pt x="423" y="48"/>
                    </a:lnTo>
                    <a:lnTo>
                      <a:pt x="381" y="177"/>
                    </a:lnTo>
                    <a:lnTo>
                      <a:pt x="756" y="234"/>
                    </a:lnTo>
                    <a:lnTo>
                      <a:pt x="752" y="381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" name="Freeform 37"/>
              <p:cNvSpPr>
                <a:spLocks/>
              </p:cNvSpPr>
              <p:nvPr/>
            </p:nvSpPr>
            <p:spPr bwMode="auto">
              <a:xfrm>
                <a:off x="1806" y="2255"/>
                <a:ext cx="202" cy="244"/>
              </a:xfrm>
              <a:custGeom>
                <a:avLst/>
                <a:gdLst>
                  <a:gd name="T0" fmla="*/ 0 w 202"/>
                  <a:gd name="T1" fmla="*/ 243 h 244"/>
                  <a:gd name="T2" fmla="*/ 36 w 202"/>
                  <a:gd name="T3" fmla="*/ 150 h 244"/>
                  <a:gd name="T4" fmla="*/ 162 w 202"/>
                  <a:gd name="T5" fmla="*/ 95 h 244"/>
                  <a:gd name="T6" fmla="*/ 201 w 202"/>
                  <a:gd name="T7" fmla="*/ 0 h 2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2"/>
                  <a:gd name="T13" fmla="*/ 0 h 244"/>
                  <a:gd name="T14" fmla="*/ 202 w 202"/>
                  <a:gd name="T15" fmla="*/ 244 h 2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2" h="244">
                    <a:moveTo>
                      <a:pt x="0" y="243"/>
                    </a:moveTo>
                    <a:lnTo>
                      <a:pt x="36" y="150"/>
                    </a:lnTo>
                    <a:lnTo>
                      <a:pt x="162" y="95"/>
                    </a:lnTo>
                    <a:lnTo>
                      <a:pt x="201" y="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" name="Freeform 38"/>
              <p:cNvSpPr>
                <a:spLocks/>
              </p:cNvSpPr>
              <p:nvPr/>
            </p:nvSpPr>
            <p:spPr bwMode="auto">
              <a:xfrm>
                <a:off x="1824" y="2450"/>
                <a:ext cx="903" cy="97"/>
              </a:xfrm>
              <a:custGeom>
                <a:avLst/>
                <a:gdLst>
                  <a:gd name="T0" fmla="*/ 0 w 903"/>
                  <a:gd name="T1" fmla="*/ 0 h 97"/>
                  <a:gd name="T2" fmla="*/ 372 w 903"/>
                  <a:gd name="T3" fmla="*/ 39 h 97"/>
                  <a:gd name="T4" fmla="*/ 716 w 903"/>
                  <a:gd name="T5" fmla="*/ 81 h 97"/>
                  <a:gd name="T6" fmla="*/ 902 w 903"/>
                  <a:gd name="T7" fmla="*/ 96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3"/>
                  <a:gd name="T13" fmla="*/ 0 h 97"/>
                  <a:gd name="T14" fmla="*/ 903 w 903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3" h="97">
                    <a:moveTo>
                      <a:pt x="0" y="0"/>
                    </a:moveTo>
                    <a:lnTo>
                      <a:pt x="372" y="39"/>
                    </a:lnTo>
                    <a:lnTo>
                      <a:pt x="716" y="81"/>
                    </a:lnTo>
                    <a:lnTo>
                      <a:pt x="902" y="96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" name="Oval 39"/>
              <p:cNvSpPr>
                <a:spLocks noChangeArrowheads="1"/>
              </p:cNvSpPr>
              <p:nvPr/>
            </p:nvSpPr>
            <p:spPr bwMode="auto">
              <a:xfrm>
                <a:off x="1428" y="2700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58" name="Oval 40"/>
              <p:cNvSpPr>
                <a:spLocks noChangeArrowheads="1"/>
              </p:cNvSpPr>
              <p:nvPr/>
            </p:nvSpPr>
            <p:spPr bwMode="auto">
              <a:xfrm>
                <a:off x="2270" y="2603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59" name="Oval 41"/>
              <p:cNvSpPr>
                <a:spLocks noChangeArrowheads="1"/>
              </p:cNvSpPr>
              <p:nvPr/>
            </p:nvSpPr>
            <p:spPr bwMode="auto">
              <a:xfrm>
                <a:off x="2152" y="2336"/>
                <a:ext cx="157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  <p:sp>
            <p:nvSpPr>
              <p:cNvPr id="60" name="Oval 42"/>
              <p:cNvSpPr>
                <a:spLocks noChangeArrowheads="1"/>
              </p:cNvSpPr>
              <p:nvPr/>
            </p:nvSpPr>
            <p:spPr bwMode="auto">
              <a:xfrm>
                <a:off x="1602" y="2325"/>
                <a:ext cx="156" cy="71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Times" pitchFamily="18" charset="0"/>
                  <a:buChar char="•"/>
                  <a:defRPr sz="2400">
                    <a:solidFill>
                      <a:schemeClr val="bg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pt-PT" altLang="nl-NL">
                  <a:solidFill>
                    <a:schemeClr val="tx1"/>
                  </a:solidFill>
                  <a:latin typeface="Times" pitchFamily="18" charset="0"/>
                </a:endParaRPr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2266649" y="4433952"/>
            <a:ext cx="5693611" cy="1200329"/>
          </a:xfrm>
          <a:prstGeom prst="rect">
            <a:avLst/>
          </a:prstGeom>
          <a:ln w="412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1D4C7F"/>
                </a:solidFill>
                <a:latin typeface="Verdana" panose="020B0604030504040204" pitchFamily="34" charset="0"/>
              </a:rPr>
              <a:t>Spatial Multi-Criteria Evaluation (SMCE)</a:t>
            </a:r>
            <a:endParaRPr lang="en-US" sz="3600" b="1" i="0" dirty="0">
              <a:solidFill>
                <a:srgbClr val="1D4C7F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32692" y="4343291"/>
            <a:ext cx="43442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Statistical model: taken from published studies based on real transaction records of existing shared e-bike and EV systems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40"/>
    </mc:Choice>
    <mc:Fallback xmlns="">
      <p:transition spd="slow" advTm="4054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EECE-0215-4C5B-B6F6-D277E2F8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77" y="196283"/>
            <a:ext cx="10009112" cy="1512166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5DE65-7734-4DA7-831B-088FB6B0C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In the heatmap, the indicator denotes the percentage rank of a zone in terms of shared e-mobility potential. For example,   		indicates that shared mobility potential of the zones with this color are in the 83.3353-100 percentile (in other words, the potential of these zones is higher than 83.3353-100 percent of the zones).</a:t>
            </a:r>
            <a:endParaRPr lang="en-N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3AF3B-CC40-45D4-A6D3-FEEAF30EAE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0" t="2" b="-1"/>
          <a:stretch/>
        </p:blipFill>
        <p:spPr>
          <a:xfrm>
            <a:off x="2353545" y="7973144"/>
            <a:ext cx="1707064" cy="365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42C881-4816-4124-89AC-1F099C2958B6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" b="6005"/>
          <a:stretch/>
        </p:blipFill>
        <p:spPr bwMode="auto">
          <a:xfrm>
            <a:off x="2243552" y="160475"/>
            <a:ext cx="10451535" cy="68407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5424942"/>
      </p:ext>
    </p:extLst>
  </p:cSld>
  <p:clrMapOvr>
    <a:masterClrMapping/>
  </p:clrMapOvr>
</p:sld>
</file>

<file path=ppt/theme/theme1.xml><?xml version="1.0" encoding="utf-8"?>
<a:theme xmlns:a="http://schemas.openxmlformats.org/drawingml/2006/main" name="text">
  <a:themeElements>
    <a:clrScheme name="text 1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C1C700"/>
      </a:accent1>
      <a:accent2>
        <a:srgbClr val="003B74"/>
      </a:accent2>
      <a:accent3>
        <a:srgbClr val="FFFFFF"/>
      </a:accent3>
      <a:accent4>
        <a:srgbClr val="000000"/>
      </a:accent4>
      <a:accent5>
        <a:srgbClr val="DDE0AA"/>
      </a:accent5>
      <a:accent6>
        <a:srgbClr val="003568"/>
      </a:accent6>
      <a:hlink>
        <a:srgbClr val="C2006E"/>
      </a:hlink>
      <a:folHlink>
        <a:srgbClr val="7FC6B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xt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9205</TotalTime>
  <Pages>0</Pages>
  <Words>241</Words>
  <Characters>0</Characters>
  <Application>Microsoft Office PowerPoint</Application>
  <PresentationFormat>Custom</PresentationFormat>
  <Lines>0</Lines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Gill Sans</vt:lpstr>
      <vt:lpstr>Arial</vt:lpstr>
      <vt:lpstr>Bookman Old Style</vt:lpstr>
      <vt:lpstr>Calibri</vt:lpstr>
      <vt:lpstr>Georgia</vt:lpstr>
      <vt:lpstr>Tahoma</vt:lpstr>
      <vt:lpstr>Times</vt:lpstr>
      <vt:lpstr>Times New Roman</vt:lpstr>
      <vt:lpstr>Verdana</vt:lpstr>
      <vt:lpstr>text</vt:lpstr>
      <vt:lpstr>1_Custom Design</vt:lpstr>
      <vt:lpstr>Custom Design</vt:lpstr>
      <vt:lpstr>PowerPoint Presentation</vt:lpstr>
      <vt:lpstr>Heatmaps indicating potential for eHUBS</vt:lpstr>
      <vt:lpstr>Methods for deriving the indicators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 Delft -  a bird’s eye view</dc:title>
  <dc:creator>Mark Lammerts</dc:creator>
  <cp:lastModifiedBy>Fanchao Liao</cp:lastModifiedBy>
  <cp:revision>1122</cp:revision>
  <cp:lastPrinted>2013-11-19T15:01:24Z</cp:lastPrinted>
  <dcterms:modified xsi:type="dcterms:W3CDTF">2020-09-23T20:58:29Z</dcterms:modified>
</cp:coreProperties>
</file>